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291" r:id="rId2"/>
    <p:sldId id="477" r:id="rId3"/>
    <p:sldId id="518" r:id="rId4"/>
    <p:sldId id="328" r:id="rId5"/>
    <p:sldId id="486" r:id="rId6"/>
    <p:sldId id="487" r:id="rId7"/>
    <p:sldId id="489" r:id="rId8"/>
    <p:sldId id="495" r:id="rId9"/>
    <p:sldId id="491" r:id="rId10"/>
    <p:sldId id="492" r:id="rId11"/>
    <p:sldId id="493" r:id="rId12"/>
    <p:sldId id="485" r:id="rId13"/>
    <p:sldId id="496" r:id="rId14"/>
    <p:sldId id="497" r:id="rId15"/>
    <p:sldId id="511" r:id="rId16"/>
    <p:sldId id="512" r:id="rId17"/>
    <p:sldId id="513" r:id="rId18"/>
    <p:sldId id="514" r:id="rId19"/>
    <p:sldId id="516" r:id="rId20"/>
    <p:sldId id="517" r:id="rId21"/>
    <p:sldId id="528" r:id="rId22"/>
    <p:sldId id="483" r:id="rId23"/>
    <p:sldId id="531" r:id="rId24"/>
    <p:sldId id="484" r:id="rId25"/>
    <p:sldId id="523" r:id="rId26"/>
    <p:sldId id="525" r:id="rId27"/>
    <p:sldId id="527" r:id="rId28"/>
    <p:sldId id="532" r:id="rId29"/>
    <p:sldId id="479" r:id="rId30"/>
    <p:sldId id="480" r:id="rId31"/>
    <p:sldId id="509" r:id="rId32"/>
    <p:sldId id="498" r:id="rId33"/>
    <p:sldId id="508" r:id="rId34"/>
    <p:sldId id="510" r:id="rId35"/>
    <p:sldId id="529" r:id="rId36"/>
    <p:sldId id="530" r:id="rId37"/>
    <p:sldId id="503" r:id="rId38"/>
    <p:sldId id="504" r:id="rId39"/>
    <p:sldId id="481" r:id="rId40"/>
    <p:sldId id="482" r:id="rId41"/>
    <p:sldId id="524" r:id="rId42"/>
    <p:sldId id="499" r:id="rId43"/>
    <p:sldId id="505" r:id="rId44"/>
    <p:sldId id="507" r:id="rId45"/>
    <p:sldId id="500" r:id="rId46"/>
    <p:sldId id="501" r:id="rId47"/>
    <p:sldId id="502" r:id="rId48"/>
  </p:sldIdLst>
  <p:sldSz cx="9144000" cy="6858000" type="screen4x3"/>
  <p:notesSz cx="7315200" cy="9601200"/>
  <p:defaultTextStyle>
    <a:defPPr>
      <a:defRPr lang="en-US"/>
    </a:defPPr>
    <a:lvl1pPr algn="l" rtl="0" fontAlgn="base">
      <a:spcBef>
        <a:spcPct val="0"/>
      </a:spcBef>
      <a:spcAft>
        <a:spcPct val="0"/>
      </a:spcAft>
      <a:defRPr sz="3600" b="1" kern="1200">
        <a:solidFill>
          <a:schemeClr val="tx2"/>
        </a:solidFill>
        <a:latin typeface="Verdana" pitchFamily="34" charset="0"/>
        <a:ea typeface="+mn-ea"/>
        <a:cs typeface="+mn-cs"/>
      </a:defRPr>
    </a:lvl1pPr>
    <a:lvl2pPr marL="457200" algn="l" rtl="0" fontAlgn="base">
      <a:spcBef>
        <a:spcPct val="0"/>
      </a:spcBef>
      <a:spcAft>
        <a:spcPct val="0"/>
      </a:spcAft>
      <a:defRPr sz="3600" b="1" kern="1200">
        <a:solidFill>
          <a:schemeClr val="tx2"/>
        </a:solidFill>
        <a:latin typeface="Verdana" pitchFamily="34" charset="0"/>
        <a:ea typeface="+mn-ea"/>
        <a:cs typeface="+mn-cs"/>
      </a:defRPr>
    </a:lvl2pPr>
    <a:lvl3pPr marL="914400" algn="l" rtl="0" fontAlgn="base">
      <a:spcBef>
        <a:spcPct val="0"/>
      </a:spcBef>
      <a:spcAft>
        <a:spcPct val="0"/>
      </a:spcAft>
      <a:defRPr sz="3600" b="1" kern="1200">
        <a:solidFill>
          <a:schemeClr val="tx2"/>
        </a:solidFill>
        <a:latin typeface="Verdana" pitchFamily="34" charset="0"/>
        <a:ea typeface="+mn-ea"/>
        <a:cs typeface="+mn-cs"/>
      </a:defRPr>
    </a:lvl3pPr>
    <a:lvl4pPr marL="1371600" algn="l" rtl="0" fontAlgn="base">
      <a:spcBef>
        <a:spcPct val="0"/>
      </a:spcBef>
      <a:spcAft>
        <a:spcPct val="0"/>
      </a:spcAft>
      <a:defRPr sz="3600" b="1" kern="1200">
        <a:solidFill>
          <a:schemeClr val="tx2"/>
        </a:solidFill>
        <a:latin typeface="Verdana" pitchFamily="34" charset="0"/>
        <a:ea typeface="+mn-ea"/>
        <a:cs typeface="+mn-cs"/>
      </a:defRPr>
    </a:lvl4pPr>
    <a:lvl5pPr marL="1828800" algn="l" rtl="0" fontAlgn="base">
      <a:spcBef>
        <a:spcPct val="0"/>
      </a:spcBef>
      <a:spcAft>
        <a:spcPct val="0"/>
      </a:spcAft>
      <a:defRPr sz="3600" b="1" kern="1200">
        <a:solidFill>
          <a:schemeClr val="tx2"/>
        </a:solidFill>
        <a:latin typeface="Verdana" pitchFamily="34" charset="0"/>
        <a:ea typeface="+mn-ea"/>
        <a:cs typeface="+mn-cs"/>
      </a:defRPr>
    </a:lvl5pPr>
    <a:lvl6pPr marL="2286000" algn="l" defTabSz="914400" rtl="0" eaLnBrk="1" latinLnBrk="0" hangingPunct="1">
      <a:defRPr sz="3600" b="1" kern="1200">
        <a:solidFill>
          <a:schemeClr val="tx2"/>
        </a:solidFill>
        <a:latin typeface="Verdana" pitchFamily="34" charset="0"/>
        <a:ea typeface="+mn-ea"/>
        <a:cs typeface="+mn-cs"/>
      </a:defRPr>
    </a:lvl6pPr>
    <a:lvl7pPr marL="2743200" algn="l" defTabSz="914400" rtl="0" eaLnBrk="1" latinLnBrk="0" hangingPunct="1">
      <a:defRPr sz="3600" b="1" kern="1200">
        <a:solidFill>
          <a:schemeClr val="tx2"/>
        </a:solidFill>
        <a:latin typeface="Verdana" pitchFamily="34" charset="0"/>
        <a:ea typeface="+mn-ea"/>
        <a:cs typeface="+mn-cs"/>
      </a:defRPr>
    </a:lvl7pPr>
    <a:lvl8pPr marL="3200400" algn="l" defTabSz="914400" rtl="0" eaLnBrk="1" latinLnBrk="0" hangingPunct="1">
      <a:defRPr sz="3600" b="1" kern="1200">
        <a:solidFill>
          <a:schemeClr val="tx2"/>
        </a:solidFill>
        <a:latin typeface="Verdana" pitchFamily="34" charset="0"/>
        <a:ea typeface="+mn-ea"/>
        <a:cs typeface="+mn-cs"/>
      </a:defRPr>
    </a:lvl8pPr>
    <a:lvl9pPr marL="3657600" algn="l" defTabSz="914400" rtl="0" eaLnBrk="1" latinLnBrk="0" hangingPunct="1">
      <a:defRPr sz="3600" b="1" kern="1200">
        <a:solidFill>
          <a:schemeClr val="tx2"/>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33CC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0" autoAdjust="0"/>
    <p:restoredTop sz="94687" autoAdjust="0"/>
  </p:normalViewPr>
  <p:slideViewPr>
    <p:cSldViewPr>
      <p:cViewPr>
        <p:scale>
          <a:sx n="75" d="100"/>
          <a:sy n="75" d="100"/>
        </p:scale>
        <p:origin x="-1752"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312"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a:defRPr sz="1300" smtClean="0"/>
            </a:lvl1pPr>
          </a:lstStyle>
          <a:p>
            <a:pPr>
              <a:defRPr/>
            </a:pPr>
            <a:fld id="{E1C8E519-D149-4366-91FE-E1201CFEEBF1}" type="datetimeFigureOut">
              <a:rPr lang="en-US"/>
              <a:pPr>
                <a:defRPr/>
              </a:pPr>
              <a:t>3/4/2013</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a:defRPr sz="13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6661" tIns="48331" rIns="96661" bIns="48331" rtlCol="0" anchor="b"/>
          <a:lstStyle>
            <a:lvl1pPr algn="r">
              <a:defRPr sz="1300" smtClean="0"/>
            </a:lvl1pPr>
          </a:lstStyle>
          <a:p>
            <a:pPr>
              <a:defRPr/>
            </a:pPr>
            <a:fld id="{3C7F3BEF-4173-4CAA-9D27-3FC5DBE9FB1B}" type="slidenum">
              <a:rPr lang="en-US"/>
              <a:pPr>
                <a:defRPr/>
              </a:pPr>
              <a:t>‹#›</a:t>
            </a:fld>
            <a:endParaRPr lang="en-US"/>
          </a:p>
        </p:txBody>
      </p:sp>
    </p:spTree>
    <p:extLst>
      <p:ext uri="{BB962C8B-B14F-4D97-AF65-F5344CB8AC3E}">
        <p14:creationId xmlns:p14="http://schemas.microsoft.com/office/powerpoint/2010/main" val="923730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1CF37201-6FBF-44B7-99A6-E423F0D23FF2}" type="datetimeFigureOut">
              <a:rPr lang="en-US" smtClean="0"/>
              <a:t>3/4/2013</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F37BE3D2-F798-49C8-A23C-C475EFA66B17}" type="slidenum">
              <a:rPr lang="en-US" smtClean="0"/>
              <a:t>‹#›</a:t>
            </a:fld>
            <a:endParaRPr lang="en-US"/>
          </a:p>
        </p:txBody>
      </p:sp>
    </p:spTree>
    <p:extLst>
      <p:ext uri="{BB962C8B-B14F-4D97-AF65-F5344CB8AC3E}">
        <p14:creationId xmlns:p14="http://schemas.microsoft.com/office/powerpoint/2010/main" val="3799350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BE3D2-F798-49C8-A23C-C475EFA66B17}" type="slidenum">
              <a:rPr lang="en-US" smtClean="0"/>
              <a:t>37</a:t>
            </a:fld>
            <a:endParaRPr lang="en-US"/>
          </a:p>
        </p:txBody>
      </p:sp>
    </p:spTree>
    <p:extLst>
      <p:ext uri="{BB962C8B-B14F-4D97-AF65-F5344CB8AC3E}">
        <p14:creationId xmlns:p14="http://schemas.microsoft.com/office/powerpoint/2010/main" val="3689838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BE3D2-F798-49C8-A23C-C475EFA66B17}" type="slidenum">
              <a:rPr lang="en-US" smtClean="0"/>
              <a:t>38</a:t>
            </a:fld>
            <a:endParaRPr lang="en-US"/>
          </a:p>
        </p:txBody>
      </p:sp>
    </p:spTree>
    <p:extLst>
      <p:ext uri="{BB962C8B-B14F-4D97-AF65-F5344CB8AC3E}">
        <p14:creationId xmlns:p14="http://schemas.microsoft.com/office/powerpoint/2010/main" val="3689838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BE3D2-F798-49C8-A23C-C475EFA66B17}" type="slidenum">
              <a:rPr lang="en-US" smtClean="0"/>
              <a:t>43</a:t>
            </a:fld>
            <a:endParaRPr lang="en-US"/>
          </a:p>
        </p:txBody>
      </p:sp>
    </p:spTree>
    <p:extLst>
      <p:ext uri="{BB962C8B-B14F-4D97-AF65-F5344CB8AC3E}">
        <p14:creationId xmlns:p14="http://schemas.microsoft.com/office/powerpoint/2010/main" val="3689838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7BE3D2-F798-49C8-A23C-C475EFA66B17}" type="slidenum">
              <a:rPr lang="en-US" smtClean="0"/>
              <a:t>44</a:t>
            </a:fld>
            <a:endParaRPr lang="en-US"/>
          </a:p>
        </p:txBody>
      </p:sp>
    </p:spTree>
    <p:extLst>
      <p:ext uri="{BB962C8B-B14F-4D97-AF65-F5344CB8AC3E}">
        <p14:creationId xmlns:p14="http://schemas.microsoft.com/office/powerpoint/2010/main" val="3689838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659090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14758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447800"/>
            <a:ext cx="2057400" cy="7573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47800"/>
            <a:ext cx="6019800" cy="7573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193532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447800"/>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6505898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97946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528008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65066761"/>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89880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9304992"/>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0023271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493576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1360124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3648073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bwMode="auto">
          <a:xfrm>
            <a:off x="457200" y="-1447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Historic Bridges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23.jpeg"/><Relationship Id="rId7" Type="http://schemas.openxmlformats.org/officeDocument/2006/relationships/slide" Target="slide4.xml"/><Relationship Id="rId2" Type="http://schemas.openxmlformats.org/officeDocument/2006/relationships/image" Target="../media/image22.jpe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25.jpeg"/><Relationship Id="rId7" Type="http://schemas.openxmlformats.org/officeDocument/2006/relationships/slide" Target="slide4.xml"/><Relationship Id="rId2" Type="http://schemas.openxmlformats.org/officeDocument/2006/relationships/image" Target="../media/image24.jpe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7.png"/><Relationship Id="rId7" Type="http://schemas.openxmlformats.org/officeDocument/2006/relationships/image" Target="../media/image26.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7.png"/><Relationship Id="rId7" Type="http://schemas.openxmlformats.org/officeDocument/2006/relationships/image" Target="../media/image2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7.png"/><Relationship Id="rId7" Type="http://schemas.openxmlformats.org/officeDocument/2006/relationships/image" Target="../media/image3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7.png"/><Relationship Id="rId7" Type="http://schemas.openxmlformats.org/officeDocument/2006/relationships/image" Target="../media/image32.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7.png"/><Relationship Id="rId7" Type="http://schemas.openxmlformats.org/officeDocument/2006/relationships/image" Target="../media/image35.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7.png"/><Relationship Id="rId7" Type="http://schemas.openxmlformats.org/officeDocument/2006/relationships/image" Target="../media/image3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gif"/><Relationship Id="rId5" Type="http://schemas.openxmlformats.org/officeDocument/2006/relationships/image" Target="../media/image4.png"/><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7.png"/><Relationship Id="rId7" Type="http://schemas.openxmlformats.org/officeDocument/2006/relationships/image" Target="../media/image4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7.png"/><Relationship Id="rId7" Type="http://schemas.openxmlformats.org/officeDocument/2006/relationships/image" Target="../media/image4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7.png"/><Relationship Id="rId7" Type="http://schemas.openxmlformats.org/officeDocument/2006/relationships/image" Target="../media/image4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5.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7.png"/><Relationship Id="rId7" Type="http://schemas.openxmlformats.org/officeDocument/2006/relationships/image" Target="../media/image46.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7.png"/><Relationship Id="rId7" Type="http://schemas.openxmlformats.org/officeDocument/2006/relationships/image" Target="../media/image4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7.png"/><Relationship Id="rId7" Type="http://schemas.openxmlformats.org/officeDocument/2006/relationships/image" Target="../media/image51.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3.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7.png"/><Relationship Id="rId7" Type="http://schemas.openxmlformats.org/officeDocument/2006/relationships/image" Target="../media/image5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7.png"/><Relationship Id="rId7" Type="http://schemas.openxmlformats.org/officeDocument/2006/relationships/image" Target="../media/image56.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7.png"/><Relationship Id="rId7" Type="http://schemas.openxmlformats.org/officeDocument/2006/relationships/image" Target="../media/image58.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7.png"/><Relationship Id="rId7" Type="http://schemas.openxmlformats.org/officeDocument/2006/relationships/image" Target="../media/image60.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2.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7.png"/><Relationship Id="rId7" Type="http://schemas.openxmlformats.org/officeDocument/2006/relationships/image" Target="../media/image63.gif"/><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 Id="rId9" Type="http://schemas.openxmlformats.org/officeDocument/2006/relationships/image" Target="../media/image65.jpe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6.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png"/><Relationship Id="rId7" Type="http://schemas.openxmlformats.org/officeDocument/2006/relationships/image" Target="../media/image9.g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png"/><Relationship Id="rId7" Type="http://schemas.openxmlformats.org/officeDocument/2006/relationships/image" Target="../media/image9.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70.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1.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2.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3.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6.png"/><Relationship Id="rId7" Type="http://schemas.openxmlformats.org/officeDocument/2006/relationships/image" Target="../media/image9.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6.png"/><Relationship Id="rId7" Type="http://schemas.openxmlformats.org/officeDocument/2006/relationships/image" Target="../media/image9.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8.pn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8.emf"/><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79.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gif"/><Relationship Id="rId5" Type="http://schemas.openxmlformats.org/officeDocument/2006/relationships/slide" Target="slide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7.png"/><Relationship Id="rId7" Type="http://schemas.openxmlformats.org/officeDocument/2006/relationships/slide" Target="slide4.xml"/><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9.gif"/><Relationship Id="rId3" Type="http://schemas.openxmlformats.org/officeDocument/2006/relationships/image" Target="../media/image6.png"/><Relationship Id="rId7" Type="http://schemas.openxmlformats.org/officeDocument/2006/relationships/slide" Target="slide4.xml"/><Relationship Id="rId2" Type="http://schemas.openxmlformats.org/officeDocument/2006/relationships/image" Target="../media/image20.jpeg"/><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1"/>
          <p:cNvSpPr>
            <a:spLocks noChangeArrowheads="1"/>
          </p:cNvSpPr>
          <p:nvPr/>
        </p:nvSpPr>
        <p:spPr bwMode="auto">
          <a:xfrm>
            <a:off x="0" y="0"/>
            <a:ext cx="9144000" cy="6858000"/>
          </a:xfrm>
          <a:prstGeom prst="rect">
            <a:avLst/>
          </a:prstGeom>
          <a:solidFill>
            <a:schemeClr val="tx2"/>
          </a:solidFill>
          <a:ln w="9525">
            <a:solidFill>
              <a:schemeClr val="tx1"/>
            </a:solidFill>
            <a:miter lim="800000"/>
            <a:headEnd/>
            <a:tailEnd/>
          </a:ln>
        </p:spPr>
        <p:txBody>
          <a:bodyPr wrap="none" anchor="ctr"/>
          <a:lstStyle/>
          <a:p>
            <a:pPr algn="ctr"/>
            <a:endParaRPr lang="en-US" dirty="0"/>
          </a:p>
        </p:txBody>
      </p:sp>
      <p:cxnSp>
        <p:nvCxnSpPr>
          <p:cNvPr id="7" name="Straight Connector 6"/>
          <p:cNvCxnSpPr/>
          <p:nvPr/>
        </p:nvCxnSpPr>
        <p:spPr bwMode="auto">
          <a:xfrm>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cxnSp>
        <p:nvCxnSpPr>
          <p:cNvPr id="11" name="Straight Connector 10"/>
          <p:cNvCxnSpPr/>
          <p:nvPr/>
        </p:nvCxnSpPr>
        <p:spPr bwMode="auto">
          <a:xfrm rot="10800000" flipV="1">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sp>
        <p:nvSpPr>
          <p:cNvPr id="107525" name="Rectangle 10"/>
          <p:cNvSpPr>
            <a:spLocks noGrp="1" noChangeArrowheads="1"/>
          </p:cNvSpPr>
          <p:nvPr>
            <p:ph type="title"/>
          </p:nvPr>
        </p:nvSpPr>
        <p:spPr>
          <a:xfrm>
            <a:off x="381000" y="-2362200"/>
            <a:ext cx="8229600" cy="1143000"/>
          </a:xfrm>
        </p:spPr>
        <p:txBody>
          <a:bodyPr/>
          <a:lstStyle/>
          <a:p>
            <a:pPr eaLnBrk="1" hangingPunct="1"/>
            <a:r>
              <a:rPr lang="en-US" dirty="0" smtClean="0"/>
              <a:t>Starting Slide</a:t>
            </a:r>
          </a:p>
        </p:txBody>
      </p:sp>
      <p:sp>
        <p:nvSpPr>
          <p:cNvPr id="107526" name="Text Box 12"/>
          <p:cNvSpPr txBox="1">
            <a:spLocks noChangeArrowheads="1"/>
          </p:cNvSpPr>
          <p:nvPr/>
        </p:nvSpPr>
        <p:spPr bwMode="auto">
          <a:xfrm>
            <a:off x="0" y="4267200"/>
            <a:ext cx="9144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8000" dirty="0">
                <a:solidFill>
                  <a:srgbClr val="33CC33"/>
                </a:solidFill>
                <a:latin typeface="Arial" charset="0"/>
              </a:rPr>
              <a:t>Slides</a:t>
            </a:r>
            <a:br>
              <a:rPr lang="en-US" sz="8000" dirty="0">
                <a:solidFill>
                  <a:srgbClr val="33CC33"/>
                </a:solidFill>
                <a:latin typeface="Arial" charset="0"/>
              </a:rPr>
            </a:br>
            <a:r>
              <a:rPr lang="en-US" sz="8000" dirty="0">
                <a:solidFill>
                  <a:srgbClr val="33CC33"/>
                </a:solidFill>
                <a:latin typeface="Arial" charset="0"/>
              </a:rPr>
              <a:t>Ready</a:t>
            </a:r>
          </a:p>
        </p:txBody>
      </p:sp>
      <p:sp>
        <p:nvSpPr>
          <p:cNvPr id="5" name="Rectangle 4"/>
          <p:cNvSpPr/>
          <p:nvPr/>
        </p:nvSpPr>
        <p:spPr bwMode="auto">
          <a:xfrm>
            <a:off x="0" y="0"/>
            <a:ext cx="9144000" cy="6858000"/>
          </a:xfrm>
          <a:prstGeom prst="rect">
            <a:avLst/>
          </a:prstGeom>
          <a:noFill/>
          <a:ln w="127000" cap="flat" cmpd="sng" algn="ctr">
            <a:solidFill>
              <a:srgbClr val="002060"/>
            </a:solidFill>
            <a:prstDash val="solid"/>
            <a:round/>
            <a:headEnd type="none" w="med" len="med"/>
            <a:tailEnd type="none" w="med" len="med"/>
          </a:ln>
          <a:effectLst/>
        </p:spPr>
        <p:txBody>
          <a:bodyPr/>
          <a:lstStyle/>
          <a:p>
            <a:pPr algn="ctr">
              <a:defRPr/>
            </a:pPr>
            <a:endParaRPr lang="en-US" dirty="0">
              <a:solidFill>
                <a:schemeClr val="accent1">
                  <a:lumMod val="50000"/>
                </a:schemeClr>
              </a:solidFill>
            </a:endParaRPr>
          </a:p>
        </p:txBody>
      </p:sp>
      <p:sp>
        <p:nvSpPr>
          <p:cNvPr id="107528" name="TextBox 11"/>
          <p:cNvSpPr txBox="1">
            <a:spLocks noChangeArrowheads="1"/>
          </p:cNvSpPr>
          <p:nvPr/>
        </p:nvSpPr>
        <p:spPr bwMode="auto">
          <a:xfrm>
            <a:off x="1676400" y="152400"/>
            <a:ext cx="5791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r>
              <a:rPr lang="en-US" sz="6000" dirty="0">
                <a:solidFill>
                  <a:srgbClr val="33CC33"/>
                </a:solidFill>
                <a:latin typeface="Arial" charset="0"/>
              </a:rPr>
              <a:t>Projector  Test Screen</a:t>
            </a:r>
            <a:endParaRPr lang="en-US" sz="6000"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19"/>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622800" y="1371600"/>
            <a:ext cx="44704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5" name="Picture 1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476375"/>
            <a:ext cx="41910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6"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172037"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Bascule</a:t>
            </a:r>
          </a:p>
        </p:txBody>
      </p:sp>
      <p:pic>
        <p:nvPicPr>
          <p:cNvPr id="172038" name="Picture 4" descr="b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9" name="Picture 5" descr="next">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0" name="Picture 6" descr="back">
            <a:hlinkClick r:id="" action="ppaction://hlinkshowjump?jump=previousslid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41" name="Rectangle 8"/>
          <p:cNvSpPr>
            <a:spLocks noGrp="1" noChangeArrowheads="1"/>
          </p:cNvSpPr>
          <p:nvPr>
            <p:ph type="title"/>
          </p:nvPr>
        </p:nvSpPr>
        <p:spPr>
          <a:xfrm>
            <a:off x="457200" y="-1143000"/>
            <a:ext cx="8229600" cy="1143000"/>
          </a:xfrm>
        </p:spPr>
        <p:txBody>
          <a:bodyPr/>
          <a:lstStyle/>
          <a:p>
            <a:pPr eaLnBrk="1" hangingPunct="1"/>
            <a:r>
              <a:rPr lang="en-US" smtClean="0"/>
              <a:t>Movable – Bascule Appearance</a:t>
            </a:r>
          </a:p>
        </p:txBody>
      </p:sp>
      <p:sp>
        <p:nvSpPr>
          <p:cNvPr id="172042" name="Text Box 9"/>
          <p:cNvSpPr txBox="1">
            <a:spLocks noChangeArrowheads="1"/>
          </p:cNvSpPr>
          <p:nvPr/>
        </p:nvSpPr>
        <p:spPr bwMode="auto">
          <a:xfrm>
            <a:off x="0" y="4630738"/>
            <a:ext cx="91440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smtClean="0">
                <a:solidFill>
                  <a:srgbClr val="000000"/>
                </a:solidFill>
                <a:latin typeface="Arial" charset="0"/>
              </a:rPr>
              <a:t>Operation: </a:t>
            </a:r>
            <a:r>
              <a:rPr lang="en-US" sz="2800" b="0" dirty="0">
                <a:solidFill>
                  <a:srgbClr val="000000"/>
                </a:solidFill>
                <a:latin typeface="Arial" charset="0"/>
              </a:rPr>
              <a:t>Bascule bridges operate in different ways. There are two common methods of operation. One is to rotate around a </a:t>
            </a:r>
            <a:r>
              <a:rPr lang="en-US" sz="2800" b="0" dirty="0" smtClean="0">
                <a:solidFill>
                  <a:srgbClr val="000000"/>
                </a:solidFill>
                <a:latin typeface="Arial" charset="0"/>
              </a:rPr>
              <a:t>trunnion (a large axel) </a:t>
            </a:r>
            <a:r>
              <a:rPr lang="en-US" sz="2800" b="0" dirty="0">
                <a:solidFill>
                  <a:srgbClr val="000000"/>
                </a:solidFill>
                <a:latin typeface="Arial" charset="0"/>
              </a:rPr>
              <a:t>to raise, called a trunnion bascule bridge. Others roll back on a track, and are called rolling lift bascule bridges.</a:t>
            </a:r>
          </a:p>
        </p:txBody>
      </p:sp>
      <p:sp>
        <p:nvSpPr>
          <p:cNvPr id="172043" name="Text Box 13"/>
          <p:cNvSpPr txBox="1">
            <a:spLocks noChangeArrowheads="1"/>
          </p:cNvSpPr>
          <p:nvPr/>
        </p:nvSpPr>
        <p:spPr bwMode="auto">
          <a:xfrm>
            <a:off x="1143000" y="7874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Trunnion</a:t>
            </a:r>
          </a:p>
        </p:txBody>
      </p:sp>
      <p:sp>
        <p:nvSpPr>
          <p:cNvPr id="172044" name="Text Box 14"/>
          <p:cNvSpPr txBox="1">
            <a:spLocks noChangeArrowheads="1"/>
          </p:cNvSpPr>
          <p:nvPr/>
        </p:nvSpPr>
        <p:spPr bwMode="auto">
          <a:xfrm>
            <a:off x="5943600" y="781050"/>
            <a:ext cx="274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Rolling Lift</a:t>
            </a:r>
          </a:p>
        </p:txBody>
      </p:sp>
      <p:pic>
        <p:nvPicPr>
          <p:cNvPr id="14"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93745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914400"/>
            <a:ext cx="46482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445000" y="876299"/>
            <a:ext cx="4699000" cy="352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212" name="Rectangle 4"/>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94213" name="Text Box 5"/>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Vertical Lift</a:t>
            </a:r>
          </a:p>
        </p:txBody>
      </p:sp>
      <p:pic>
        <p:nvPicPr>
          <p:cNvPr id="94214" name="Picture 6" descr="b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5" name="Picture 7" descr="next">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6" name="Picture 8" descr="back">
            <a:hlinkClick r:id="" action="ppaction://hlinkshowjump?jump=previousslid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7" name="Rectangle 10"/>
          <p:cNvSpPr>
            <a:spLocks noGrp="1" noChangeArrowheads="1"/>
          </p:cNvSpPr>
          <p:nvPr>
            <p:ph type="title"/>
          </p:nvPr>
        </p:nvSpPr>
        <p:spPr>
          <a:xfrm>
            <a:off x="457200" y="-1143000"/>
            <a:ext cx="8229600" cy="1143000"/>
          </a:xfrm>
        </p:spPr>
        <p:txBody>
          <a:bodyPr/>
          <a:lstStyle/>
          <a:p>
            <a:pPr eaLnBrk="1" hangingPunct="1"/>
            <a:r>
              <a:rPr lang="en-US" smtClean="0"/>
              <a:t>Movable – Vertical Overview</a:t>
            </a:r>
          </a:p>
        </p:txBody>
      </p:sp>
      <p:sp>
        <p:nvSpPr>
          <p:cNvPr id="94218" name="Text Box 11"/>
          <p:cNvSpPr txBox="1">
            <a:spLocks noChangeArrowheads="1"/>
          </p:cNvSpPr>
          <p:nvPr/>
        </p:nvSpPr>
        <p:spPr bwMode="auto">
          <a:xfrm>
            <a:off x="0" y="4572000"/>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a:solidFill>
                  <a:srgbClr val="000000"/>
                </a:solidFill>
                <a:latin typeface="Arial" charset="0"/>
              </a:rPr>
              <a:t>Overview: </a:t>
            </a:r>
            <a:r>
              <a:rPr lang="en-US" sz="2800" b="0" dirty="0">
                <a:solidFill>
                  <a:srgbClr val="000000"/>
                </a:solidFill>
                <a:latin typeface="Arial" charset="0"/>
              </a:rPr>
              <a:t>Vertical lift bridges raise the bridge superstructure directly up, to provide the clearance for boats to pass. </a:t>
            </a:r>
            <a:r>
              <a:rPr lang="en-US" sz="2800" b="0" dirty="0" smtClean="0">
                <a:solidFill>
                  <a:srgbClr val="000000"/>
                </a:solidFill>
                <a:latin typeface="Arial" charset="0"/>
              </a:rPr>
              <a:t>They </a:t>
            </a:r>
            <a:r>
              <a:rPr lang="en-US" sz="2800" b="0" dirty="0">
                <a:solidFill>
                  <a:srgbClr val="000000"/>
                </a:solidFill>
                <a:latin typeface="Arial" charset="0"/>
              </a:rPr>
              <a:t>can </a:t>
            </a:r>
            <a:r>
              <a:rPr lang="en-US" sz="2800" b="0" dirty="0" smtClean="0">
                <a:solidFill>
                  <a:srgbClr val="000000"/>
                </a:solidFill>
                <a:latin typeface="Arial" charset="0"/>
              </a:rPr>
              <a:t>clear the </a:t>
            </a:r>
            <a:r>
              <a:rPr lang="en-US" sz="2800" b="0" dirty="0">
                <a:solidFill>
                  <a:srgbClr val="000000"/>
                </a:solidFill>
                <a:latin typeface="Arial" charset="0"/>
              </a:rPr>
              <a:t>entire channel, </a:t>
            </a:r>
            <a:r>
              <a:rPr lang="en-US" sz="2800" b="0" dirty="0" smtClean="0">
                <a:solidFill>
                  <a:srgbClr val="000000"/>
                </a:solidFill>
                <a:latin typeface="Arial" charset="0"/>
              </a:rPr>
              <a:t>but there is always a limit to the available clearance they provide.</a:t>
            </a:r>
            <a:endParaRPr lang="en-US" sz="2800" b="0" dirty="0">
              <a:solidFill>
                <a:srgbClr val="000000"/>
              </a:solidFill>
              <a:latin typeface="Arial" charset="0"/>
            </a:endParaRPr>
          </a:p>
        </p:txBody>
      </p:sp>
      <p:sp>
        <p:nvSpPr>
          <p:cNvPr id="94219" name="Text Box 12"/>
          <p:cNvSpPr txBox="1">
            <a:spLocks noChangeArrowheads="1"/>
          </p:cNvSpPr>
          <p:nvPr/>
        </p:nvSpPr>
        <p:spPr bwMode="auto">
          <a:xfrm>
            <a:off x="1066800" y="8382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Closed</a:t>
            </a:r>
          </a:p>
        </p:txBody>
      </p:sp>
      <p:sp>
        <p:nvSpPr>
          <p:cNvPr id="94220" name="Text Box 13"/>
          <p:cNvSpPr txBox="1">
            <a:spLocks noChangeArrowheads="1"/>
          </p:cNvSpPr>
          <p:nvPr/>
        </p:nvSpPr>
        <p:spPr bwMode="auto">
          <a:xfrm>
            <a:off x="5638800" y="8382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Open</a:t>
            </a:r>
          </a:p>
        </p:txBody>
      </p:sp>
      <p:pic>
        <p:nvPicPr>
          <p:cNvPr id="14"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4231714"/>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Bridge Engineers</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4763"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Fixed trunnion bascule highway bridges were promoted and designed in-house by the City of Chicago, under city engineer John Ericson and city engineer of bridges Thomas </a:t>
            </a:r>
            <a:r>
              <a:rPr lang="en-US" sz="2800" b="0" dirty="0" err="1" smtClean="0">
                <a:latin typeface="Arial" charset="0"/>
              </a:rPr>
              <a:t>Pihlfeldt</a:t>
            </a:r>
            <a:r>
              <a:rPr lang="en-US" sz="2800" b="0" dirty="0" smtClean="0">
                <a:latin typeface="Arial" charset="0"/>
              </a:rPr>
              <a:t>, during the early 20</a:t>
            </a:r>
            <a:r>
              <a:rPr lang="en-US" sz="2800" b="0" baseline="30000" dirty="0" smtClean="0">
                <a:latin typeface="Arial" charset="0"/>
              </a:rPr>
              <a:t>th</a:t>
            </a:r>
            <a:r>
              <a:rPr lang="en-US" sz="2800" b="0" dirty="0" smtClean="0">
                <a:latin typeface="Arial" charset="0"/>
              </a:rPr>
              <a:t> Century.</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http://127.0.0.1/truss/kinzie/thomas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7562"/>
          <a:stretch/>
        </p:blipFill>
        <p:spPr bwMode="auto">
          <a:xfrm>
            <a:off x="64678" y="951271"/>
            <a:ext cx="3077991" cy="35445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4719" y="4489726"/>
            <a:ext cx="3236784" cy="584775"/>
          </a:xfrm>
          <a:prstGeom prst="rect">
            <a:avLst/>
          </a:prstGeom>
        </p:spPr>
        <p:txBody>
          <a:bodyPr wrap="none">
            <a:spAutoFit/>
          </a:bodyPr>
          <a:lstStyle/>
          <a:p>
            <a:pPr algn="ctr" eaLnBrk="1" hangingPunct="1">
              <a:spcBef>
                <a:spcPct val="50000"/>
              </a:spcBef>
            </a:pPr>
            <a:r>
              <a:rPr lang="en-US" sz="3200" b="0" dirty="0">
                <a:latin typeface="Arial" charset="0"/>
              </a:rPr>
              <a:t>Thomas </a:t>
            </a:r>
            <a:r>
              <a:rPr lang="en-US" sz="3200" b="0" dirty="0" err="1">
                <a:latin typeface="Arial" charset="0"/>
              </a:rPr>
              <a:t>Pihlfeldt</a:t>
            </a:r>
            <a:endParaRPr lang="en-US" sz="3200" b="0" dirty="0">
              <a:latin typeface="Arial" charset="0"/>
            </a:endParaRPr>
          </a:p>
        </p:txBody>
      </p:sp>
      <p:sp>
        <p:nvSpPr>
          <p:cNvPr id="13" name="Rectangle 12"/>
          <p:cNvSpPr/>
          <p:nvPr/>
        </p:nvSpPr>
        <p:spPr>
          <a:xfrm>
            <a:off x="5675444" y="4510691"/>
            <a:ext cx="2553904" cy="584775"/>
          </a:xfrm>
          <a:prstGeom prst="rect">
            <a:avLst/>
          </a:prstGeom>
        </p:spPr>
        <p:txBody>
          <a:bodyPr wrap="none">
            <a:spAutoFit/>
          </a:bodyPr>
          <a:lstStyle/>
          <a:p>
            <a:pPr algn="ctr" eaLnBrk="1" hangingPunct="1">
              <a:spcBef>
                <a:spcPct val="50000"/>
              </a:spcBef>
            </a:pPr>
            <a:r>
              <a:rPr lang="en-US" sz="3200" b="0" dirty="0" smtClean="0">
                <a:latin typeface="Arial" charset="0"/>
              </a:rPr>
              <a:t>John Ericson</a:t>
            </a:r>
            <a:endParaRPr lang="en-US" sz="3200" b="0" dirty="0">
              <a:latin typeface="Arial" charset="0"/>
            </a:endParaRPr>
          </a:p>
        </p:txBody>
      </p:sp>
      <p:pic>
        <p:nvPicPr>
          <p:cNvPr id="2052" name="Picture 4" descr="http://127.0.0.1/truss/franklin/ericson.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40296"/>
          <a:stretch/>
        </p:blipFill>
        <p:spPr bwMode="auto">
          <a:xfrm>
            <a:off x="5161696" y="899160"/>
            <a:ext cx="3581400" cy="369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586935"/>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Bridge Engineers</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4763"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Rolling lift bascule bridges were invented and patented by William Scherzer and promoted by his brother Albert </a:t>
            </a:r>
            <a:r>
              <a:rPr lang="en-US" sz="2800" b="0" dirty="0" err="1" smtClean="0">
                <a:latin typeface="Arial" charset="0"/>
              </a:rPr>
              <a:t>Sherzer</a:t>
            </a:r>
            <a:r>
              <a:rPr lang="en-US" sz="2800" b="0" dirty="0" smtClean="0">
                <a:latin typeface="Arial" charset="0"/>
              </a:rPr>
              <a:t> through the Scherzer Rolling Lift Bridge Company.</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http://127.0.0.1/ontario/5th/scherzer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7614"/>
          <a:stretch/>
        </p:blipFill>
        <p:spPr bwMode="auto">
          <a:xfrm>
            <a:off x="0" y="953729"/>
            <a:ext cx="6267238" cy="346587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76623" y="4518898"/>
            <a:ext cx="3054106" cy="523220"/>
          </a:xfrm>
          <a:prstGeom prst="rect">
            <a:avLst/>
          </a:prstGeom>
        </p:spPr>
        <p:txBody>
          <a:bodyPr wrap="none">
            <a:spAutoFit/>
          </a:bodyPr>
          <a:lstStyle/>
          <a:p>
            <a:pPr algn="ctr" eaLnBrk="1" hangingPunct="1">
              <a:spcBef>
                <a:spcPct val="50000"/>
              </a:spcBef>
            </a:pPr>
            <a:r>
              <a:rPr lang="en-US" sz="2800" dirty="0" smtClean="0">
                <a:latin typeface="Arial" charset="0"/>
              </a:rPr>
              <a:t>William Scherzer</a:t>
            </a:r>
            <a:endParaRPr lang="en-US" sz="2800" dirty="0">
              <a:latin typeface="Arial" charset="0"/>
            </a:endParaRPr>
          </a:p>
        </p:txBody>
      </p:sp>
      <p:sp>
        <p:nvSpPr>
          <p:cNvPr id="12" name="Rectangle 11"/>
          <p:cNvSpPr/>
          <p:nvPr/>
        </p:nvSpPr>
        <p:spPr>
          <a:xfrm>
            <a:off x="3391983" y="4518898"/>
            <a:ext cx="2840842" cy="523220"/>
          </a:xfrm>
          <a:prstGeom prst="rect">
            <a:avLst/>
          </a:prstGeom>
        </p:spPr>
        <p:txBody>
          <a:bodyPr wrap="none">
            <a:spAutoFit/>
          </a:bodyPr>
          <a:lstStyle/>
          <a:p>
            <a:pPr algn="ctr" eaLnBrk="1" hangingPunct="1">
              <a:spcBef>
                <a:spcPct val="50000"/>
              </a:spcBef>
            </a:pPr>
            <a:r>
              <a:rPr lang="en-US" sz="2800" dirty="0" smtClean="0">
                <a:latin typeface="Arial" charset="0"/>
              </a:rPr>
              <a:t>Albert Scherzer</a:t>
            </a:r>
            <a:endParaRPr lang="en-US" sz="2800" dirty="0">
              <a:latin typeface="Arial" charset="0"/>
            </a:endParaRPr>
          </a:p>
        </p:txBody>
      </p:sp>
      <p:pic>
        <p:nvPicPr>
          <p:cNvPr id="5124" name="Picture 4" descr="http://127.0.0.1/ohio/clevelandrr3/ad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1260" y="914400"/>
            <a:ext cx="2855702" cy="4127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401795"/>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Bridge Engineers</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7374" y="4191001"/>
            <a:ext cx="516849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patented, </a:t>
            </a:r>
            <a:r>
              <a:rPr lang="en-US" sz="2800" b="0" dirty="0">
                <a:latin typeface="Arial" charset="0"/>
              </a:rPr>
              <a:t>and promoted </a:t>
            </a:r>
            <a:r>
              <a:rPr lang="en-US" sz="2800" b="0" dirty="0" smtClean="0">
                <a:latin typeface="Arial" charset="0"/>
              </a:rPr>
              <a:t>by Joseph </a:t>
            </a:r>
            <a:r>
              <a:rPr lang="en-US" sz="2800" b="0" dirty="0" err="1" smtClean="0">
                <a:latin typeface="Arial" charset="0"/>
              </a:rPr>
              <a:t>Baermann</a:t>
            </a:r>
            <a:r>
              <a:rPr lang="en-US" sz="2800" b="0" dirty="0" smtClean="0">
                <a:latin typeface="Arial" charset="0"/>
              </a:rPr>
              <a:t> Strauss and his Strauss Bascule Bridge Company.</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http://127.0.0.1/truss/nbrail/strauss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9078"/>
          <a:stretch/>
        </p:blipFill>
        <p:spPr bwMode="auto">
          <a:xfrm>
            <a:off x="2300194" y="916774"/>
            <a:ext cx="2860931" cy="33171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127.0.0.1/truss/ibrailvertical/ad_larg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8048"/>
          <a:stretch/>
        </p:blipFill>
        <p:spPr bwMode="auto">
          <a:xfrm>
            <a:off x="5161125" y="929474"/>
            <a:ext cx="3982875" cy="5928526"/>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p:cNvSpPr txBox="1">
            <a:spLocks noChangeArrowheads="1"/>
          </p:cNvSpPr>
          <p:nvPr/>
        </p:nvSpPr>
        <p:spPr bwMode="auto">
          <a:xfrm>
            <a:off x="-20074" y="1158657"/>
            <a:ext cx="2452594"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Strauss trunnion and his special  heel-trunnion bascule bridges were invented,</a:t>
            </a:r>
            <a:endParaRPr lang="en-US" sz="2800" b="0" dirty="0">
              <a:latin typeface="Arial" charset="0"/>
            </a:endParaRPr>
          </a:p>
        </p:txBody>
      </p:sp>
    </p:spTree>
    <p:extLst>
      <p:ext uri="{BB962C8B-B14F-4D97-AF65-F5344CB8AC3E}">
        <p14:creationId xmlns:p14="http://schemas.microsoft.com/office/powerpoint/2010/main" val="3490913015"/>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8 Track Bridge  </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4763"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this very unusual bridge was built to serve eight railroad tracks. It consists of four parallel superstructures. It began its life </a:t>
            </a:r>
            <a:r>
              <a:rPr lang="en-US" sz="2800" b="0" dirty="0">
                <a:latin typeface="Arial" charset="0"/>
              </a:rPr>
              <a:t>in 1901 as </a:t>
            </a:r>
            <a:r>
              <a:rPr lang="en-US" sz="2800" b="0" dirty="0" smtClean="0">
                <a:latin typeface="Arial" charset="0"/>
              </a:rPr>
              <a:t>an unusual structure that looked like a through truss and functioned as an arch bridge. </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www.historicbridges.org/illinois/westernrr/hist1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44" r="2736" b="41245"/>
          <a:stretch/>
        </p:blipFill>
        <p:spPr bwMode="auto">
          <a:xfrm>
            <a:off x="0" y="914400"/>
            <a:ext cx="7614746" cy="339041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http://www.historicbridges.org/illinois/westernrr/hist2_larg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249" r="3290" b="44937"/>
          <a:stretch/>
        </p:blipFill>
        <p:spPr bwMode="auto">
          <a:xfrm>
            <a:off x="3523332" y="2819400"/>
            <a:ext cx="5620668" cy="2222718"/>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p:cNvSpPr txBox="1">
            <a:spLocks noChangeArrowheads="1"/>
          </p:cNvSpPr>
          <p:nvPr/>
        </p:nvSpPr>
        <p:spPr bwMode="auto">
          <a:xfrm>
            <a:off x="0" y="4191000"/>
            <a:ext cx="3657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Crossing the Sanitary and Ship Canal,</a:t>
            </a:r>
            <a:endParaRPr lang="en-US" sz="2800" b="0" dirty="0">
              <a:latin typeface="Arial" charset="0"/>
            </a:endParaRPr>
          </a:p>
        </p:txBody>
      </p:sp>
    </p:spTree>
    <p:extLst>
      <p:ext uri="{BB962C8B-B14F-4D97-AF65-F5344CB8AC3E}">
        <p14:creationId xmlns:p14="http://schemas.microsoft.com/office/powerpoint/2010/main" val="3139751063"/>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8 Track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4763"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a:latin typeface="Arial" charset="0"/>
              </a:rPr>
              <a:t>Anticipating future navigation clearance needs, the Scherzer Rolling Lift Bridge Company </a:t>
            </a:r>
            <a:r>
              <a:rPr lang="en-US" sz="2800" b="0" dirty="0" smtClean="0">
                <a:latin typeface="Arial" charset="0"/>
              </a:rPr>
              <a:t>produced this unusual fixed </a:t>
            </a:r>
            <a:r>
              <a:rPr lang="en-US" sz="2800" b="0" dirty="0">
                <a:latin typeface="Arial" charset="0"/>
              </a:rPr>
              <a:t>bridge </a:t>
            </a:r>
            <a:r>
              <a:rPr lang="en-US" sz="2800" b="0" dirty="0" smtClean="0">
                <a:latin typeface="Arial" charset="0"/>
              </a:rPr>
              <a:t>design so it could later </a:t>
            </a:r>
            <a:r>
              <a:rPr lang="en-US" sz="2800" b="0" dirty="0">
                <a:latin typeface="Arial" charset="0"/>
              </a:rPr>
              <a:t>be converted to a double leaf </a:t>
            </a:r>
            <a:r>
              <a:rPr lang="en-US" sz="2800" b="0" dirty="0" smtClean="0">
                <a:latin typeface="Arial" charset="0"/>
              </a:rPr>
              <a:t>bascule.</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http://www.historicbridges.org/illinois/westernrr/liftdrawing_larg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3" y="1591186"/>
            <a:ext cx="9139237" cy="3153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65272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8 Track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0" y="3733800"/>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When the need arrived for a movable bridge only a few years later in 1909, Scherzer </a:t>
            </a:r>
            <a:r>
              <a:rPr lang="en-US" sz="2800" b="0" dirty="0">
                <a:latin typeface="Arial" charset="0"/>
              </a:rPr>
              <a:t>Rolling Lift Bridge </a:t>
            </a:r>
            <a:r>
              <a:rPr lang="en-US" sz="2800" b="0" dirty="0" smtClean="0">
                <a:latin typeface="Arial" charset="0"/>
              </a:rPr>
              <a:t>Company instead built four new rolling lift bascule spans, using the argument that new spans built to the latest standards would be a better investment. The original deck truss approach spans remained in place.</a:t>
            </a: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http://www.historicbridges.org/illinois/westernrr/hist4_large.jpg"/>
          <p:cNvPicPr>
            <a:picLocks noChangeAspect="1" noChangeArrowheads="1"/>
          </p:cNvPicPr>
          <p:nvPr/>
        </p:nvPicPr>
        <p:blipFill rotWithShape="1">
          <a:blip r:embed="rId7">
            <a:extLst>
              <a:ext uri="{28A0092B-C50C-407E-A947-70E740481C1C}">
                <a14:useLocalDpi xmlns:a14="http://schemas.microsoft.com/office/drawing/2010/main" val="0"/>
              </a:ext>
            </a:extLst>
          </a:blip>
          <a:srcRect b="23304"/>
          <a:stretch/>
        </p:blipFill>
        <p:spPr bwMode="auto">
          <a:xfrm>
            <a:off x="4572000" y="924232"/>
            <a:ext cx="4572000" cy="293561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historicbridges.org/illinois/westernrr/hist3_large.jpg"/>
          <p:cNvPicPr>
            <a:picLocks noChangeAspect="1" noChangeArrowheads="1"/>
          </p:cNvPicPr>
          <p:nvPr/>
        </p:nvPicPr>
        <p:blipFill rotWithShape="1">
          <a:blip r:embed="rId8">
            <a:extLst>
              <a:ext uri="{28A0092B-C50C-407E-A947-70E740481C1C}">
                <a14:useLocalDpi xmlns:a14="http://schemas.microsoft.com/office/drawing/2010/main" val="0"/>
              </a:ext>
            </a:extLst>
          </a:blip>
          <a:srcRect b="29695"/>
          <a:stretch/>
        </p:blipFill>
        <p:spPr bwMode="auto">
          <a:xfrm>
            <a:off x="28877" y="1063369"/>
            <a:ext cx="4543123" cy="2806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1781039"/>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8 Track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7877" y="3670300"/>
            <a:ext cx="91440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The unusual bridge is four parallel single leaf bascule bridges. </a:t>
            </a:r>
          </a:p>
          <a:p>
            <a:pPr marL="457200" indent="-457200" eaLnBrk="1" hangingPunct="1">
              <a:spcBef>
                <a:spcPct val="50000"/>
              </a:spcBef>
              <a:buFont typeface="Arial" pitchFamily="34" charset="0"/>
              <a:buChar char="•"/>
            </a:pPr>
            <a:r>
              <a:rPr lang="en-US" sz="2800" b="0" dirty="0" smtClean="0">
                <a:latin typeface="Arial" charset="0"/>
              </a:rPr>
              <a:t>The location of the machinery alternates between spans to accommodate the limited available footprint.</a:t>
            </a:r>
            <a:endParaRPr lang="en-US" sz="2800" b="0" dirty="0">
              <a:latin typeface="Arial" charset="0"/>
            </a:endParaRPr>
          </a:p>
          <a:p>
            <a:pPr marL="457200" indent="-457200" eaLnBrk="1" hangingPunct="1">
              <a:spcBef>
                <a:spcPct val="50000"/>
              </a:spcBef>
              <a:buFont typeface="Arial" pitchFamily="34" charset="0"/>
              <a:buChar char="•"/>
            </a:pPr>
            <a:r>
              <a:rPr lang="en-US" sz="2800" b="0" dirty="0" smtClean="0">
                <a:latin typeface="Arial" charset="0"/>
              </a:rPr>
              <a:t>Only some of the tracks remain in use today, and some of the 1901 deck truss spans were replaced.</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http://www.historicbridges.org/illinois/westernrr/p1190543.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30551" b="29627"/>
          <a:stretch/>
        </p:blipFill>
        <p:spPr bwMode="auto">
          <a:xfrm>
            <a:off x="105566" y="990600"/>
            <a:ext cx="8923221"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949406"/>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err="1" smtClean="0">
                <a:solidFill>
                  <a:schemeClr val="tx1"/>
                </a:solidFill>
                <a:latin typeface="Arial" charset="0"/>
              </a:rPr>
              <a:t>Kinzie</a:t>
            </a:r>
            <a:r>
              <a:rPr lang="en-US" dirty="0" smtClean="0">
                <a:solidFill>
                  <a:schemeClr val="tx1"/>
                </a:solidFill>
                <a:latin typeface="Arial" charset="0"/>
              </a:rPr>
              <a:t> Street Railroad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27192" y="4456331"/>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In 1879, a swing bridge, one of the first two all steel railroad bridges erected in the country (the other being Glasgow Bridge in Missouri), was built over the North Branch Chicago River. In 1898, a </a:t>
            </a:r>
            <a:r>
              <a:rPr lang="en-US" sz="2800" b="0" dirty="0">
                <a:latin typeface="Arial" charset="0"/>
              </a:rPr>
              <a:t>replacement lattice truss </a:t>
            </a:r>
            <a:r>
              <a:rPr lang="en-US" sz="2800" b="0" dirty="0" smtClean="0">
                <a:latin typeface="Arial" charset="0"/>
              </a:rPr>
              <a:t>center pier swing bridge was built.</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http://www.historicbridges.org/truss/nbrail/kinzieswing1_large.jpg"/>
          <p:cNvPicPr>
            <a:picLocks noChangeAspect="1" noChangeArrowheads="1"/>
          </p:cNvPicPr>
          <p:nvPr/>
        </p:nvPicPr>
        <p:blipFill rotWithShape="1">
          <a:blip r:embed="rId7">
            <a:extLst>
              <a:ext uri="{28A0092B-C50C-407E-A947-70E740481C1C}">
                <a14:useLocalDpi xmlns:a14="http://schemas.microsoft.com/office/drawing/2010/main" val="0"/>
              </a:ext>
            </a:extLst>
          </a:blip>
          <a:srcRect t="12294" b="19978"/>
          <a:stretch/>
        </p:blipFill>
        <p:spPr bwMode="auto">
          <a:xfrm>
            <a:off x="-4823" y="990600"/>
            <a:ext cx="5110163" cy="2862701"/>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historicbridges.org/truss/nbrail/kinzieswing2_large.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0000" t="15364" r="8665" b="-1"/>
          <a:stretch/>
        </p:blipFill>
        <p:spPr bwMode="auto">
          <a:xfrm>
            <a:off x="5250457" y="990601"/>
            <a:ext cx="3888720" cy="28627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495678" y="3810000"/>
            <a:ext cx="1210588" cy="646331"/>
          </a:xfrm>
          <a:prstGeom prst="rect">
            <a:avLst/>
          </a:prstGeom>
        </p:spPr>
        <p:txBody>
          <a:bodyPr wrap="none">
            <a:spAutoFit/>
          </a:bodyPr>
          <a:lstStyle/>
          <a:p>
            <a:r>
              <a:rPr lang="en-US" b="0" dirty="0">
                <a:latin typeface="Arial" charset="0"/>
              </a:rPr>
              <a:t>1898</a:t>
            </a:r>
            <a:endParaRPr lang="en-US" dirty="0"/>
          </a:p>
        </p:txBody>
      </p:sp>
      <p:sp>
        <p:nvSpPr>
          <p:cNvPr id="13" name="Rectangle 12"/>
          <p:cNvSpPr/>
          <p:nvPr/>
        </p:nvSpPr>
        <p:spPr>
          <a:xfrm>
            <a:off x="1652131" y="3852243"/>
            <a:ext cx="1210588" cy="646331"/>
          </a:xfrm>
          <a:prstGeom prst="rect">
            <a:avLst/>
          </a:prstGeom>
        </p:spPr>
        <p:txBody>
          <a:bodyPr wrap="none">
            <a:spAutoFit/>
          </a:bodyPr>
          <a:lstStyle/>
          <a:p>
            <a:r>
              <a:rPr lang="en-US" b="0" dirty="0" smtClean="0">
                <a:latin typeface="Arial" charset="0"/>
              </a:rPr>
              <a:t>1879</a:t>
            </a:r>
            <a:endParaRPr lang="en-US" dirty="0"/>
          </a:p>
        </p:txBody>
      </p:sp>
    </p:spTree>
    <p:extLst>
      <p:ext uri="{BB962C8B-B14F-4D97-AF65-F5344CB8AC3E}">
        <p14:creationId xmlns:p14="http://schemas.microsoft.com/office/powerpoint/2010/main" val="3497710479"/>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83" name="Picture 15" descr="5"/>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371600" y="-1971675"/>
            <a:ext cx="6305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4" descr="4"/>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371600" y="6934200"/>
            <a:ext cx="63055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1" descr="1"/>
          <p:cNvPicPr>
            <a:picLocks noChangeAspect="1" noChangeArrowheads="1"/>
          </p:cNvPicPr>
          <p:nvPr/>
        </p:nvPicPr>
        <p:blipFill>
          <a:blip r:embed="rId4" cstate="screen"/>
          <a:stretch>
            <a:fillRect/>
          </a:stretch>
        </p:blipFill>
        <p:spPr bwMode="auto">
          <a:xfrm>
            <a:off x="1676400" y="2209801"/>
            <a:ext cx="5715000" cy="966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2"/>
          <p:cNvPicPr>
            <a:picLocks noChangeAspect="1" noChangeArrowheads="1"/>
          </p:cNvPicPr>
          <p:nvPr/>
        </p:nvPicPr>
        <p:blipFill>
          <a:blip r:embed="rId5" cstate="screen">
            <a:extLst>
              <a:ext uri="{28A0092B-C50C-407E-A947-70E740481C1C}">
                <a14:useLocalDpi xmlns:a14="http://schemas.microsoft.com/office/drawing/2010/main" val="0"/>
              </a:ext>
            </a:extLst>
          </a:blip>
          <a:srcRect b="-1262"/>
          <a:stretch>
            <a:fillRect/>
          </a:stretch>
        </p:blipFill>
        <p:spPr bwMode="auto">
          <a:xfrm>
            <a:off x="1828800" y="4114800"/>
            <a:ext cx="5562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 Box 18"/>
          <p:cNvSpPr txBox="1">
            <a:spLocks noChangeArrowheads="1"/>
          </p:cNvSpPr>
          <p:nvPr/>
        </p:nvSpPr>
        <p:spPr bwMode="auto">
          <a:xfrm>
            <a:off x="0" y="0"/>
            <a:ext cx="91440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400" b="0" dirty="0">
                <a:solidFill>
                  <a:schemeClr val="bg1"/>
                </a:solidFill>
                <a:latin typeface="Arial" charset="0"/>
              </a:rPr>
              <a:t>Chicago’s Bridges</a:t>
            </a:r>
          </a:p>
          <a:p>
            <a:pPr algn="ctr" eaLnBrk="1" hangingPunct="1">
              <a:spcBef>
                <a:spcPct val="50000"/>
              </a:spcBef>
            </a:pPr>
            <a:r>
              <a:rPr lang="en-US" sz="4400" b="0" dirty="0">
                <a:solidFill>
                  <a:schemeClr val="bg1"/>
                </a:solidFill>
                <a:latin typeface="Arial" charset="0"/>
              </a:rPr>
              <a:t>Moving Up, Moving Forward</a:t>
            </a:r>
          </a:p>
        </p:txBody>
      </p:sp>
      <p:sp>
        <p:nvSpPr>
          <p:cNvPr id="7187" name="Text Box 19"/>
          <p:cNvSpPr txBox="1">
            <a:spLocks noChangeArrowheads="1"/>
          </p:cNvSpPr>
          <p:nvPr/>
        </p:nvSpPr>
        <p:spPr bwMode="auto">
          <a:xfrm>
            <a:off x="0" y="5534561"/>
            <a:ext cx="9144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000" b="0" dirty="0">
                <a:solidFill>
                  <a:schemeClr val="bg1"/>
                </a:solidFill>
                <a:latin typeface="Arial" charset="0"/>
              </a:rPr>
              <a:t>Presented By: </a:t>
            </a:r>
            <a:r>
              <a:rPr lang="en-US" sz="4000" b="0" dirty="0" smtClean="0">
                <a:solidFill>
                  <a:schemeClr val="bg1"/>
                </a:solidFill>
                <a:latin typeface="Arial" charset="0"/>
              </a:rPr>
              <a:t/>
            </a:r>
            <a:br>
              <a:rPr lang="en-US" sz="4000" b="0" dirty="0" smtClean="0">
                <a:solidFill>
                  <a:schemeClr val="bg1"/>
                </a:solidFill>
                <a:latin typeface="Arial" charset="0"/>
              </a:rPr>
            </a:br>
            <a:r>
              <a:rPr lang="en-US" sz="4000" b="0" dirty="0" smtClean="0">
                <a:solidFill>
                  <a:schemeClr val="bg1"/>
                </a:solidFill>
                <a:latin typeface="Arial" charset="0"/>
              </a:rPr>
              <a:t>Nathan Holth</a:t>
            </a:r>
            <a:endParaRPr lang="en-US" sz="4000" b="0" dirty="0">
              <a:solidFill>
                <a:schemeClr val="bg1"/>
              </a:solidFill>
              <a:latin typeface="Arial" charset="0"/>
            </a:endParaRPr>
          </a:p>
        </p:txBody>
      </p:sp>
      <p:sp>
        <p:nvSpPr>
          <p:cNvPr id="108555" name="Rectangle 20"/>
          <p:cNvSpPr>
            <a:spLocks noGrp="1" noChangeArrowheads="1"/>
          </p:cNvSpPr>
          <p:nvPr>
            <p:ph type="title"/>
          </p:nvPr>
        </p:nvSpPr>
        <p:spPr>
          <a:xfrm>
            <a:off x="381000" y="-2362200"/>
            <a:ext cx="8229600" cy="1143000"/>
          </a:xfrm>
        </p:spPr>
        <p:txBody>
          <a:bodyPr/>
          <a:lstStyle/>
          <a:p>
            <a:pPr eaLnBrk="1" hangingPunct="1"/>
            <a:r>
              <a:rPr lang="en-US" dirty="0" smtClean="0"/>
              <a:t>Logo and Title</a:t>
            </a:r>
          </a:p>
        </p:txBody>
      </p:sp>
      <p:pic>
        <p:nvPicPr>
          <p:cNvPr id="7181" name="Picture 13" descr="3"/>
          <p:cNvPicPr>
            <a:picLocks noChangeAspect="1" noChangeArrowheads="1"/>
          </p:cNvPicPr>
          <p:nvPr/>
        </p:nvPicPr>
        <p:blipFill>
          <a:blip r:embed="rId6" cstate="screen"/>
          <a:stretch>
            <a:fillRect/>
          </a:stretch>
        </p:blipFill>
        <p:spPr bwMode="auto">
          <a:xfrm>
            <a:off x="2286000" y="3048000"/>
            <a:ext cx="434111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433063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1.66667E-6 0 L -0.00312 0.57708 " pathEditMode="relative" rAng="0" ptsTypes="AA">
                                      <p:cBhvr>
                                        <p:cTn id="6" dur="3000" fill="hold"/>
                                        <p:tgtEl>
                                          <p:spTgt spid="7183"/>
                                        </p:tgtEl>
                                        <p:attrNameLst>
                                          <p:attrName>ppt_x</p:attrName>
                                          <p:attrName>ppt_y</p:attrName>
                                        </p:attrNameLst>
                                      </p:cBhvr>
                                      <p:rCtr x="-200" y="28800"/>
                                    </p:animMotion>
                                  </p:childTnLst>
                                </p:cTn>
                              </p:par>
                              <p:par>
                                <p:cTn id="7" presetID="64" presetClass="path" presetSubtype="0" accel="50000" decel="50000" fill="hold" nodeType="withEffect">
                                  <p:stCondLst>
                                    <p:cond delay="0"/>
                                  </p:stCondLst>
                                  <p:childTnLst>
                                    <p:animMotion origin="layout" path="M -1.66667E-6 -1.11111E-6 L -0.00312 -0.59444 " pathEditMode="fixed" rAng="0" ptsTypes="AA">
                                      <p:cBhvr>
                                        <p:cTn id="8" dur="3000" fill="hold"/>
                                        <p:tgtEl>
                                          <p:spTgt spid="7182"/>
                                        </p:tgtEl>
                                        <p:attrNameLst>
                                          <p:attrName>ppt_x</p:attrName>
                                          <p:attrName>ppt_y</p:attrName>
                                        </p:attrNameLst>
                                      </p:cBhvr>
                                      <p:rCtr x="-200" y="-29700"/>
                                    </p:animMotion>
                                  </p:childTnLst>
                                </p:cTn>
                              </p:par>
                              <p:par>
                                <p:cTn id="9" presetID="42" presetClass="entr" presetSubtype="0" fill="hold" nodeType="withEffect">
                                  <p:stCondLst>
                                    <p:cond delay="0"/>
                                  </p:stCondLst>
                                  <p:childTnLst>
                                    <p:set>
                                      <p:cBhvr>
                                        <p:cTn id="10" dur="1" fill="hold">
                                          <p:stCondLst>
                                            <p:cond delay="0"/>
                                          </p:stCondLst>
                                        </p:cTn>
                                        <p:tgtEl>
                                          <p:spTgt spid="7179"/>
                                        </p:tgtEl>
                                        <p:attrNameLst>
                                          <p:attrName>style.visibility</p:attrName>
                                        </p:attrNameLst>
                                      </p:cBhvr>
                                      <p:to>
                                        <p:strVal val="visible"/>
                                      </p:to>
                                    </p:set>
                                    <p:animEffect transition="in" filter="fade">
                                      <p:cBhvr>
                                        <p:cTn id="11" dur="3000"/>
                                        <p:tgtEl>
                                          <p:spTgt spid="7179"/>
                                        </p:tgtEl>
                                      </p:cBhvr>
                                    </p:animEffect>
                                    <p:anim calcmode="lin" valueType="num">
                                      <p:cBhvr>
                                        <p:cTn id="12" dur="3000" fill="hold"/>
                                        <p:tgtEl>
                                          <p:spTgt spid="7179"/>
                                        </p:tgtEl>
                                        <p:attrNameLst>
                                          <p:attrName>ppt_x</p:attrName>
                                        </p:attrNameLst>
                                      </p:cBhvr>
                                      <p:tavLst>
                                        <p:tav tm="0">
                                          <p:val>
                                            <p:strVal val="#ppt_x"/>
                                          </p:val>
                                        </p:tav>
                                        <p:tav tm="100000">
                                          <p:val>
                                            <p:strVal val="#ppt_x"/>
                                          </p:val>
                                        </p:tav>
                                      </p:tavLst>
                                    </p:anim>
                                    <p:anim calcmode="lin" valueType="num">
                                      <p:cBhvr>
                                        <p:cTn id="13" dur="3000" fill="hold"/>
                                        <p:tgtEl>
                                          <p:spTgt spid="717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180"/>
                                        </p:tgtEl>
                                        <p:attrNameLst>
                                          <p:attrName>style.visibility</p:attrName>
                                        </p:attrNameLst>
                                      </p:cBhvr>
                                      <p:to>
                                        <p:strVal val="visible"/>
                                      </p:to>
                                    </p:set>
                                    <p:animEffect transition="in" filter="fade">
                                      <p:cBhvr>
                                        <p:cTn id="16" dur="3000"/>
                                        <p:tgtEl>
                                          <p:spTgt spid="7180"/>
                                        </p:tgtEl>
                                      </p:cBhvr>
                                    </p:animEffect>
                                    <p:anim calcmode="lin" valueType="num">
                                      <p:cBhvr>
                                        <p:cTn id="17" dur="3000" fill="hold"/>
                                        <p:tgtEl>
                                          <p:spTgt spid="7180"/>
                                        </p:tgtEl>
                                        <p:attrNameLst>
                                          <p:attrName>ppt_x</p:attrName>
                                        </p:attrNameLst>
                                      </p:cBhvr>
                                      <p:tavLst>
                                        <p:tav tm="0">
                                          <p:val>
                                            <p:strVal val="#ppt_x"/>
                                          </p:val>
                                        </p:tav>
                                        <p:tav tm="100000">
                                          <p:val>
                                            <p:strVal val="#ppt_x"/>
                                          </p:val>
                                        </p:tav>
                                      </p:tavLst>
                                    </p:anim>
                                    <p:anim calcmode="lin" valueType="num">
                                      <p:cBhvr>
                                        <p:cTn id="18" dur="3000" fill="hold"/>
                                        <p:tgtEl>
                                          <p:spTgt spid="718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181"/>
                                        </p:tgtEl>
                                        <p:attrNameLst>
                                          <p:attrName>style.visibility</p:attrName>
                                        </p:attrNameLst>
                                      </p:cBhvr>
                                      <p:to>
                                        <p:strVal val="visible"/>
                                      </p:to>
                                    </p:set>
                                    <p:animEffect transition="in" filter="fade">
                                      <p:cBhvr>
                                        <p:cTn id="21" dur="3000"/>
                                        <p:tgtEl>
                                          <p:spTgt spid="7181"/>
                                        </p:tgtEl>
                                      </p:cBhvr>
                                    </p:animEffect>
                                    <p:anim calcmode="lin" valueType="num">
                                      <p:cBhvr>
                                        <p:cTn id="22" dur="3000" fill="hold"/>
                                        <p:tgtEl>
                                          <p:spTgt spid="7181"/>
                                        </p:tgtEl>
                                        <p:attrNameLst>
                                          <p:attrName>ppt_x</p:attrName>
                                        </p:attrNameLst>
                                      </p:cBhvr>
                                      <p:tavLst>
                                        <p:tav tm="0">
                                          <p:val>
                                            <p:strVal val="#ppt_x"/>
                                          </p:val>
                                        </p:tav>
                                        <p:tav tm="100000">
                                          <p:val>
                                            <p:strVal val="#ppt_x"/>
                                          </p:val>
                                        </p:tav>
                                      </p:tavLst>
                                    </p:anim>
                                    <p:anim calcmode="lin" valueType="num">
                                      <p:cBhvr>
                                        <p:cTn id="23" dur="3000" fill="hold"/>
                                        <p:tgtEl>
                                          <p:spTgt spid="718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7" presetClass="entr" presetSubtype="0" fill="hold" grpId="0" nodeType="afterEffect">
                                  <p:stCondLst>
                                    <p:cond delay="1000"/>
                                  </p:stCondLst>
                                  <p:childTnLst>
                                    <p:set>
                                      <p:cBhvr>
                                        <p:cTn id="26" dur="1" fill="hold">
                                          <p:stCondLst>
                                            <p:cond delay="0"/>
                                          </p:stCondLst>
                                        </p:cTn>
                                        <p:tgtEl>
                                          <p:spTgt spid="7186"/>
                                        </p:tgtEl>
                                        <p:attrNameLst>
                                          <p:attrName>style.visibility</p:attrName>
                                        </p:attrNameLst>
                                      </p:cBhvr>
                                      <p:to>
                                        <p:strVal val="visible"/>
                                      </p:to>
                                    </p:set>
                                    <p:animEffect transition="in" filter="fade">
                                      <p:cBhvr>
                                        <p:cTn id="27" dur="1000"/>
                                        <p:tgtEl>
                                          <p:spTgt spid="7186"/>
                                        </p:tgtEl>
                                      </p:cBhvr>
                                    </p:animEffect>
                                    <p:anim calcmode="lin" valueType="num">
                                      <p:cBhvr>
                                        <p:cTn id="28" dur="1000" fill="hold"/>
                                        <p:tgtEl>
                                          <p:spTgt spid="7186"/>
                                        </p:tgtEl>
                                        <p:attrNameLst>
                                          <p:attrName>ppt_x</p:attrName>
                                        </p:attrNameLst>
                                      </p:cBhvr>
                                      <p:tavLst>
                                        <p:tav tm="0">
                                          <p:val>
                                            <p:strVal val="#ppt_x"/>
                                          </p:val>
                                        </p:tav>
                                        <p:tav tm="100000">
                                          <p:val>
                                            <p:strVal val="#ppt_x"/>
                                          </p:val>
                                        </p:tav>
                                      </p:tavLst>
                                    </p:anim>
                                    <p:anim calcmode="lin" valueType="num">
                                      <p:cBhvr>
                                        <p:cTn id="29" dur="1000" fill="hold"/>
                                        <p:tgtEl>
                                          <p:spTgt spid="718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7187"/>
                                        </p:tgtEl>
                                        <p:attrNameLst>
                                          <p:attrName>style.visibility</p:attrName>
                                        </p:attrNameLst>
                                      </p:cBhvr>
                                      <p:to>
                                        <p:strVal val="visible"/>
                                      </p:to>
                                    </p:set>
                                    <p:animEffect transition="in" filter="fade">
                                      <p:cBhvr>
                                        <p:cTn id="32" dur="1000"/>
                                        <p:tgtEl>
                                          <p:spTgt spid="7187"/>
                                        </p:tgtEl>
                                      </p:cBhvr>
                                    </p:animEffect>
                                    <p:anim calcmode="lin" valueType="num">
                                      <p:cBhvr>
                                        <p:cTn id="33" dur="1000" fill="hold"/>
                                        <p:tgtEl>
                                          <p:spTgt spid="7187"/>
                                        </p:tgtEl>
                                        <p:attrNameLst>
                                          <p:attrName>ppt_x</p:attrName>
                                        </p:attrNameLst>
                                      </p:cBhvr>
                                      <p:tavLst>
                                        <p:tav tm="0">
                                          <p:val>
                                            <p:strVal val="#ppt_x"/>
                                          </p:val>
                                        </p:tav>
                                        <p:tav tm="100000">
                                          <p:val>
                                            <p:strVal val="#ppt_x"/>
                                          </p:val>
                                        </p:tav>
                                      </p:tavLst>
                                    </p:anim>
                                    <p:anim calcmode="lin" valueType="num">
                                      <p:cBhvr>
                                        <p:cTn id="34" dur="1000" fill="hold"/>
                                        <p:tgtEl>
                                          <p:spTgt spid="7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p:bldP spid="71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err="1" smtClean="0">
                <a:solidFill>
                  <a:schemeClr val="tx1"/>
                </a:solidFill>
                <a:latin typeface="Arial" charset="0"/>
              </a:rPr>
              <a:t>Kinzie</a:t>
            </a:r>
            <a:r>
              <a:rPr lang="en-US" dirty="0" smtClean="0">
                <a:solidFill>
                  <a:schemeClr val="tx1"/>
                </a:solidFill>
                <a:latin typeface="Arial" charset="0"/>
              </a:rPr>
              <a:t> Street Railroad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9679" y="4611231"/>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To keep the previous bridge functioning during construction, while not blocking construction of the bascule bridge on parallel alignment, the swing bridge was turned into a bobtail swing bridge by cutting part of the truss out and adding a counterweight.</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 name="Picture 2" descr="http://www.historicbridges.org/truss/nbrail/bobtail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8095" b="31250"/>
          <a:stretch/>
        </p:blipFill>
        <p:spPr bwMode="auto">
          <a:xfrm>
            <a:off x="9679" y="943590"/>
            <a:ext cx="5039933" cy="3589633"/>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2475" y="3400425"/>
            <a:ext cx="19050" cy="5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9"/>
          <p:cNvSpPr txBox="1">
            <a:spLocks noChangeArrowheads="1"/>
          </p:cNvSpPr>
          <p:nvPr/>
        </p:nvSpPr>
        <p:spPr bwMode="auto">
          <a:xfrm>
            <a:off x="5486400" y="950042"/>
            <a:ext cx="3657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Rapidly changing needs led to the replacement of the 1898 bridge with a bascule bridge in 1907. </a:t>
            </a:r>
            <a:endParaRPr lang="en-US" sz="2800" b="0" dirty="0">
              <a:latin typeface="Arial" charset="0"/>
            </a:endParaRPr>
          </a:p>
        </p:txBody>
      </p:sp>
    </p:spTree>
    <p:extLst>
      <p:ext uri="{BB962C8B-B14F-4D97-AF65-F5344CB8AC3E}">
        <p14:creationId xmlns:p14="http://schemas.microsoft.com/office/powerpoint/2010/main" val="2486488451"/>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err="1" smtClean="0">
                <a:solidFill>
                  <a:schemeClr val="tx1"/>
                </a:solidFill>
                <a:latin typeface="Arial" charset="0"/>
              </a:rPr>
              <a:t>Kinzie</a:t>
            </a:r>
            <a:r>
              <a:rPr lang="en-US" dirty="0" smtClean="0">
                <a:solidFill>
                  <a:schemeClr val="tx1"/>
                </a:solidFill>
                <a:latin typeface="Arial" charset="0"/>
              </a:rPr>
              <a:t> Street Railroad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Bridge Engineers</a:t>
            </a:r>
          </a:p>
        </p:txBody>
      </p:sp>
      <p:sp>
        <p:nvSpPr>
          <p:cNvPr id="1033" name="Text Box 9"/>
          <p:cNvSpPr txBox="1">
            <a:spLocks noChangeArrowheads="1"/>
          </p:cNvSpPr>
          <p:nvPr/>
        </p:nvSpPr>
        <p:spPr bwMode="auto">
          <a:xfrm>
            <a:off x="-9525" y="4611231"/>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Today, the bascule bridge no longer operates, but it remains standing in the raised position as a designated Chicago Landmark. Completed in 1907, it is one of the earliest surviving examples of a bascule bridge designed by famous engineer Joseph Strauss.</a:t>
            </a:r>
            <a:endParaRPr lang="en-US" sz="2800" b="0" dirty="0">
              <a:latin typeface="Arial" charset="0"/>
            </a:endParaRPr>
          </a:p>
        </p:txBody>
      </p:sp>
      <p:pic>
        <p:nvPicPr>
          <p:cNvPr id="10"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2475" y="3400425"/>
            <a:ext cx="19050" cy="5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125132" y="952043"/>
            <a:ext cx="4912785" cy="368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575235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4763" y="5460379"/>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One of two similar bascule bridges in Chicago that carry the CTA L trains on an upper deck and vehicular/pedestrian traffic on a lower deck.</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Design/Historic Significance</a:t>
            </a:r>
            <a:endParaRPr lang="en-US" dirty="0">
              <a:solidFill>
                <a:schemeClr val="tx1"/>
              </a:solidFill>
              <a:latin typeface="Arial" charset="0"/>
            </a:endParaRPr>
          </a:p>
        </p:txBody>
      </p:sp>
      <p:pic>
        <p:nvPicPr>
          <p:cNvPr id="717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1" y="1537206"/>
            <a:ext cx="5207000" cy="39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127.0.0.1/truss/wells/p119077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16679" y="2014105"/>
            <a:ext cx="3937818" cy="295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13338"/>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3657599" y="1905001"/>
            <a:ext cx="549116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Replaced a double deck swing bridge at this location. Bridge was carefully built around the swing bridge so trains could continue to run during construction.</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Design/Historic Significance</a:t>
            </a:r>
            <a:endParaRPr lang="en-US" dirty="0">
              <a:solidFill>
                <a:schemeClr val="tx1"/>
              </a:solidFill>
              <a:latin typeface="Arial" charset="0"/>
            </a:endParaRPr>
          </a:p>
        </p:txBody>
      </p:sp>
      <p:pic>
        <p:nvPicPr>
          <p:cNvPr id="1026" name="Picture 2" descr="C:\Server\www\truss\wells\historical1_large.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5314" b="5314"/>
          <a:stretch/>
        </p:blipFill>
        <p:spPr bwMode="auto">
          <a:xfrm>
            <a:off x="14288" y="1565581"/>
            <a:ext cx="3582779" cy="52924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351534"/>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4916" y="5473005"/>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2010 </a:t>
            </a:r>
            <a:r>
              <a:rPr lang="en-US" sz="2800" b="0" dirty="0">
                <a:latin typeface="Arial" charset="0"/>
              </a:rPr>
              <a:t>National Bridge Inventory: Superstructure rated Serious (3), Substructure rated Fair (5), and deck rated </a:t>
            </a:r>
            <a:r>
              <a:rPr lang="en-US" sz="2800" b="0" dirty="0" smtClean="0">
                <a:latin typeface="Arial" charset="0"/>
              </a:rPr>
              <a:t>Fair (5). </a:t>
            </a:r>
            <a:r>
              <a:rPr lang="en-US" sz="2800" b="0" dirty="0">
                <a:latin typeface="Arial" charset="0"/>
              </a:rPr>
              <a:t>Sufficiency rating was </a:t>
            </a:r>
            <a:r>
              <a:rPr lang="en-US" sz="2800" b="0" dirty="0" smtClean="0">
                <a:latin typeface="Arial" charset="0"/>
              </a:rPr>
              <a:t>19%</a:t>
            </a:r>
            <a:endParaRPr lang="en-US" sz="2800" b="0" dirty="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2012: A Need For Rehabilitation</a:t>
            </a:r>
            <a:endParaRPr lang="en-US" dirty="0">
              <a:solidFill>
                <a:schemeClr val="tx1"/>
              </a:solidFill>
              <a:latin typeface="Arial" charset="0"/>
            </a:endParaRPr>
          </a:p>
        </p:txBody>
      </p:sp>
      <p:pic>
        <p:nvPicPr>
          <p:cNvPr id="6148" name="Picture 4" descr="http://127.0.0.1/truss/wells/p1450958.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63" y="1709032"/>
            <a:ext cx="4967348" cy="372710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127.0.0.1/truss/wells/dscf3196.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44456" y="1986015"/>
            <a:ext cx="4229041" cy="3173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391200"/>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24581"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Bridge had problems typical of many deteriorated metal truss bridges, such as section loss and pack rust, particularly in areas below the deck like the bottom chord.</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2012: A </a:t>
            </a:r>
            <a:r>
              <a:rPr lang="en-US" dirty="0">
                <a:solidFill>
                  <a:schemeClr val="tx1"/>
                </a:solidFill>
                <a:latin typeface="Arial" charset="0"/>
              </a:rPr>
              <a:t>Need For Rehabilitation</a:t>
            </a:r>
          </a:p>
        </p:txBody>
      </p:sp>
      <p:pic>
        <p:nvPicPr>
          <p:cNvPr id="3074" name="Picture 2" descr="C:\Users\Owner\Downloads\New folder (3)\p145095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664" y="1633822"/>
            <a:ext cx="4311522" cy="323364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Owner\Downloads\New folder (3)\p1460659.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4380" y="1633822"/>
            <a:ext cx="4311523" cy="3233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403242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9832" y="3120332"/>
            <a:ext cx="9144000"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Roughly, </a:t>
            </a:r>
            <a:r>
              <a:rPr lang="en-US" sz="2800" b="0" dirty="0">
                <a:latin typeface="Arial" charset="0"/>
              </a:rPr>
              <a:t>the five outermost truss panels of each leaf will be replaced </a:t>
            </a:r>
            <a:r>
              <a:rPr lang="en-US" sz="2800" b="0" dirty="0" smtClean="0">
                <a:latin typeface="Arial" charset="0"/>
              </a:rPr>
              <a:t>entirely. New members and trusses will replicate the original design, except that bolts will be used instead of rivets.</a:t>
            </a:r>
          </a:p>
          <a:p>
            <a:pPr algn="ctr" eaLnBrk="1" hangingPunct="1">
              <a:spcBef>
                <a:spcPct val="50000"/>
              </a:spcBef>
            </a:pPr>
            <a:r>
              <a:rPr lang="en-US" sz="2800" b="0" dirty="0" smtClean="0">
                <a:latin typeface="Arial" charset="0"/>
              </a:rPr>
              <a:t>Due to the design of the bascule bridge, these truss panels had less massive members and succumbed more rapidly to deterioration from winter deicing salt and moisture. </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2012-2013 Rehabilitation</a:t>
            </a:r>
            <a:endParaRPr lang="en-US" dirty="0">
              <a:solidFill>
                <a:schemeClr val="tx1"/>
              </a:solidFill>
              <a:latin typeface="Arial" charset="0"/>
            </a:endParaRPr>
          </a:p>
        </p:txBody>
      </p:sp>
      <p:pic>
        <p:nvPicPr>
          <p:cNvPr id="4098" name="Picture 2" descr="C:\Users\Owner\Downloads\New folder (3)\dscf3510.jpg"/>
          <p:cNvPicPr>
            <a:picLocks noChangeAspect="1" noChangeArrowheads="1"/>
          </p:cNvPicPr>
          <p:nvPr/>
        </p:nvPicPr>
        <p:blipFill rotWithShape="1">
          <a:blip r:embed="rId7">
            <a:extLst>
              <a:ext uri="{28A0092B-C50C-407E-A947-70E740481C1C}">
                <a14:useLocalDpi xmlns:a14="http://schemas.microsoft.com/office/drawing/2010/main" val="0"/>
              </a:ext>
            </a:extLst>
          </a:blip>
          <a:srcRect t="49882" b="23532"/>
          <a:stretch/>
        </p:blipFill>
        <p:spPr bwMode="auto">
          <a:xfrm>
            <a:off x="655151" y="1565582"/>
            <a:ext cx="7853362" cy="156591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bwMode="auto">
          <a:xfrm>
            <a:off x="2257425" y="1683528"/>
            <a:ext cx="3914775" cy="1330018"/>
          </a:xfrm>
          <a:prstGeom prst="rect">
            <a:avLst/>
          </a:prstGeom>
          <a:noFill/>
          <a:ln w="1079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600" b="1" i="0" u="none" strike="noStrike" cap="none" normalizeH="0" baseline="0" smtClean="0">
              <a:ln>
                <a:noFill/>
              </a:ln>
              <a:solidFill>
                <a:schemeClr val="tx2"/>
              </a:solidFill>
              <a:effectLst/>
              <a:latin typeface="Verdana" pitchFamily="34" charset="0"/>
            </a:endParaRPr>
          </a:p>
        </p:txBody>
      </p:sp>
    </p:spTree>
    <p:extLst>
      <p:ext uri="{BB962C8B-B14F-4D97-AF65-F5344CB8AC3E}">
        <p14:creationId xmlns:p14="http://schemas.microsoft.com/office/powerpoint/2010/main" val="3564985381"/>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9832" y="3534013"/>
            <a:ext cx="91440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algn="ctr" eaLnBrk="1" hangingPunct="1">
              <a:spcBef>
                <a:spcPct val="50000"/>
              </a:spcBef>
              <a:buFont typeface="Arial" pitchFamily="34" charset="0"/>
              <a:buChar char="•"/>
            </a:pPr>
            <a:r>
              <a:rPr lang="en-US" sz="2800" b="0" dirty="0" smtClean="0">
                <a:latin typeface="Arial" charset="0"/>
              </a:rPr>
              <a:t>Existing non-original </a:t>
            </a:r>
            <a:r>
              <a:rPr lang="en-US" sz="2800" b="0" dirty="0">
                <a:latin typeface="Arial" charset="0"/>
              </a:rPr>
              <a:t>railing to be replaced with a historic replica railing.</a:t>
            </a:r>
          </a:p>
          <a:p>
            <a:pPr marL="457200" indent="-457200" algn="ctr" eaLnBrk="1" hangingPunct="1">
              <a:spcBef>
                <a:spcPct val="50000"/>
              </a:spcBef>
              <a:buFont typeface="Arial" pitchFamily="34" charset="0"/>
              <a:buChar char="•"/>
            </a:pPr>
            <a:r>
              <a:rPr lang="en-US" sz="2800" b="0" dirty="0">
                <a:latin typeface="Arial" charset="0"/>
              </a:rPr>
              <a:t>Clean and paint structural steel and </a:t>
            </a:r>
            <a:r>
              <a:rPr lang="en-US" sz="2800" b="0" dirty="0" smtClean="0">
                <a:latin typeface="Arial" charset="0"/>
              </a:rPr>
              <a:t>machinery.</a:t>
            </a:r>
            <a:endParaRPr lang="en-US" sz="2800" b="0" dirty="0">
              <a:latin typeface="Arial" charset="0"/>
            </a:endParaRPr>
          </a:p>
          <a:p>
            <a:pPr marL="457200" indent="-457200" algn="ctr" eaLnBrk="1" hangingPunct="1">
              <a:spcBef>
                <a:spcPct val="50000"/>
              </a:spcBef>
              <a:buFont typeface="Arial" pitchFamily="34" charset="0"/>
              <a:buChar char="•"/>
            </a:pPr>
            <a:r>
              <a:rPr lang="en-US" sz="2800" b="0" dirty="0" smtClean="0">
                <a:latin typeface="Arial" charset="0"/>
              </a:rPr>
              <a:t>Rehabilitate or replace electrical/mechanical systems.</a:t>
            </a:r>
            <a:endParaRPr lang="en-US" sz="2800" b="0" dirty="0">
              <a:latin typeface="Arial" charset="0"/>
            </a:endParaRPr>
          </a:p>
          <a:p>
            <a:pPr marL="457200" indent="-457200" algn="ctr" eaLnBrk="1" hangingPunct="1">
              <a:spcBef>
                <a:spcPct val="50000"/>
              </a:spcBef>
              <a:buFont typeface="Arial" pitchFamily="34" charset="0"/>
              <a:buChar char="•"/>
            </a:pPr>
            <a:r>
              <a:rPr lang="en-US" sz="2800" b="0" dirty="0">
                <a:latin typeface="Arial" charset="0"/>
              </a:rPr>
              <a:t>Rehabilitate architectural elements of bridge houses including windows, </a:t>
            </a:r>
            <a:r>
              <a:rPr lang="en-US" sz="2800" b="0" dirty="0" smtClean="0">
                <a:latin typeface="Arial" charset="0"/>
              </a:rPr>
              <a:t>doors, </a:t>
            </a:r>
            <a:r>
              <a:rPr lang="en-US" sz="2800" b="0" dirty="0">
                <a:latin typeface="Arial" charset="0"/>
              </a:rPr>
              <a:t>roofing and flashing, etc.</a:t>
            </a:r>
            <a:endParaRPr lang="en-US" sz="2800" b="0" dirty="0" smtClean="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2012-2013 Rehabilitation</a:t>
            </a:r>
            <a:endParaRPr lang="en-US" dirty="0">
              <a:solidFill>
                <a:schemeClr val="tx1"/>
              </a:solidFill>
              <a:latin typeface="Arial" charset="0"/>
            </a:endParaRPr>
          </a:p>
        </p:txBody>
      </p:sp>
      <p:pic>
        <p:nvPicPr>
          <p:cNvPr id="5122" name="Picture 2" descr="C:\Users\Owner\Downloads\New folder (3)\p1460639.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66799" y="1565581"/>
            <a:ext cx="2624575" cy="1968431"/>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Owner\Downloads\New folder (3)\p1640355.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37625"/>
          <a:stretch/>
        </p:blipFill>
        <p:spPr bwMode="auto">
          <a:xfrm>
            <a:off x="4571999" y="1565582"/>
            <a:ext cx="2366829" cy="1968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837371"/>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Wells Street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5232400" y="1565582"/>
            <a:ext cx="3886200" cy="5047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As of March 1, 2013, the portion of the southern bascule leaf to be replaced has been removed and </a:t>
            </a:r>
            <a:br>
              <a:rPr lang="en-US" sz="2800" b="0" dirty="0" smtClean="0">
                <a:latin typeface="Arial" charset="0"/>
              </a:rPr>
            </a:br>
            <a:r>
              <a:rPr lang="en-US" sz="2800" b="0" dirty="0" smtClean="0">
                <a:latin typeface="Arial" charset="0"/>
              </a:rPr>
              <a:t>sits on a nearby barge.</a:t>
            </a:r>
          </a:p>
          <a:p>
            <a:pPr eaLnBrk="1" hangingPunct="1">
              <a:spcBef>
                <a:spcPct val="50000"/>
              </a:spcBef>
            </a:pPr>
            <a:r>
              <a:rPr lang="en-US" sz="2800" b="0" dirty="0" smtClean="0">
                <a:latin typeface="Arial" charset="0"/>
              </a:rPr>
              <a:t>The replacement replicated section also sits nearby, awaiting installation on the bridge.</a:t>
            </a:r>
            <a:endParaRPr lang="en-US" sz="2800" b="0" dirty="0" smtClean="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Last Minute Update</a:t>
            </a:r>
            <a:endParaRPr lang="en-US" dirty="0">
              <a:solidFill>
                <a:schemeClr val="tx1"/>
              </a:solidFill>
              <a:latin typeface="Arial" charset="0"/>
            </a:endParaRPr>
          </a:p>
        </p:txBody>
      </p:sp>
      <p:pic>
        <p:nvPicPr>
          <p:cNvPr id="1026" name="Picture 2" descr="C:\Users\Owner\Downloads\8526175110_429c44a2b7_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162" y="1565582"/>
            <a:ext cx="5158354" cy="515835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177289" y="5874603"/>
            <a:ext cx="4864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1600" dirty="0" smtClean="0">
                <a:solidFill>
                  <a:schemeClr val="bg1"/>
                </a:solidFill>
                <a:ea typeface="Verdana" pitchFamily="34" charset="0"/>
                <a:cs typeface="Verdana" pitchFamily="34" charset="0"/>
              </a:rPr>
              <a:t>Source: Ian </a:t>
            </a:r>
            <a:r>
              <a:rPr lang="en-US" sz="1600" dirty="0" err="1" smtClean="0">
                <a:solidFill>
                  <a:schemeClr val="bg1"/>
                </a:solidFill>
                <a:ea typeface="Verdana" pitchFamily="34" charset="0"/>
                <a:cs typeface="Verdana" pitchFamily="34" charset="0"/>
              </a:rPr>
              <a:t>Freimuth</a:t>
            </a:r>
            <a:r>
              <a:rPr lang="en-US" sz="1600" dirty="0" smtClean="0">
                <a:solidFill>
                  <a:schemeClr val="bg1"/>
                </a:solidFill>
                <a:ea typeface="Verdana" pitchFamily="34" charset="0"/>
                <a:cs typeface="Verdana" pitchFamily="34" charset="0"/>
              </a:rPr>
              <a:t>, </a:t>
            </a:r>
            <a:r>
              <a:rPr lang="en-US" sz="1600" dirty="0">
                <a:solidFill>
                  <a:schemeClr val="bg1"/>
                </a:solidFill>
              </a:rPr>
              <a:t>CC BY-NC-ND </a:t>
            </a:r>
            <a:r>
              <a:rPr lang="en-US" sz="1600" dirty="0" smtClean="0">
                <a:solidFill>
                  <a:schemeClr val="bg1"/>
                </a:solidFill>
              </a:rPr>
              <a:t>2.0</a:t>
            </a:r>
            <a:r>
              <a:rPr lang="en-US" sz="1600" dirty="0">
                <a:solidFill>
                  <a:schemeClr val="bg1"/>
                </a:solidFill>
                <a:ea typeface="Verdana" pitchFamily="34" charset="0"/>
                <a:cs typeface="Verdana" pitchFamily="34" charset="0"/>
              </a:rPr>
              <a:t>, http://www.flickr.com/photos/ifmuth/8526175110/</a:t>
            </a:r>
            <a:endParaRPr lang="en-US" sz="1600" dirty="0">
              <a:solidFill>
                <a:schemeClr val="bg1"/>
              </a:solidFill>
            </a:endParaRPr>
          </a:p>
        </p:txBody>
      </p:sp>
    </p:spTree>
    <p:extLst>
      <p:ext uri="{BB962C8B-B14F-4D97-AF65-F5344CB8AC3E}">
        <p14:creationId xmlns:p14="http://schemas.microsoft.com/office/powerpoint/2010/main" val="1639572257"/>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4916" y="504211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Built in 1902</a:t>
            </a:r>
            <a:r>
              <a:rPr lang="en-US" sz="2800" b="0" dirty="0">
                <a:latin typeface="Arial" charset="0"/>
              </a:rPr>
              <a:t> </a:t>
            </a:r>
            <a:r>
              <a:rPr lang="en-US" sz="2800" b="0" dirty="0" smtClean="0">
                <a:latin typeface="Arial" charset="0"/>
              </a:rPr>
              <a:t>this is a bobtail swing railroad bridge.</a:t>
            </a:r>
          </a:p>
          <a:p>
            <a:pPr algn="ctr" eaLnBrk="1" hangingPunct="1">
              <a:spcBef>
                <a:spcPct val="50000"/>
              </a:spcBef>
            </a:pPr>
            <a:r>
              <a:rPr lang="en-US" sz="2800" b="0" dirty="0" smtClean="0">
                <a:latin typeface="Arial" charset="0"/>
              </a:rPr>
              <a:t>Early use of a concrete counterweight.</a:t>
            </a:r>
          </a:p>
          <a:p>
            <a:pPr algn="ctr" eaLnBrk="1" hangingPunct="1">
              <a:spcBef>
                <a:spcPct val="50000"/>
              </a:spcBef>
            </a:pPr>
            <a:r>
              <a:rPr lang="en-US" sz="2800" b="0" dirty="0" smtClean="0">
                <a:latin typeface="Arial" charset="0"/>
              </a:rPr>
              <a:t>Chicago landmark designation in 2007.</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Design/Historic Significance</a:t>
            </a:r>
            <a:endParaRPr lang="en-US" dirty="0">
              <a:solidFill>
                <a:schemeClr val="tx1"/>
              </a:solidFill>
              <a:latin typeface="Arial" charset="0"/>
            </a:endParaRPr>
          </a:p>
        </p:txBody>
      </p:sp>
      <p:pic>
        <p:nvPicPr>
          <p:cNvPr id="8196" name="Picture 4" descr="http://127.0.0.1/illinois/northrr/pict131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2110"/>
          <a:stretch/>
        </p:blipFill>
        <p:spPr bwMode="auto">
          <a:xfrm>
            <a:off x="65562" y="1565582"/>
            <a:ext cx="5412770" cy="3569493"/>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Owner\Downloads\New folder (3)\pict1309.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8901" r="16099"/>
          <a:stretch/>
        </p:blipFill>
        <p:spPr bwMode="auto">
          <a:xfrm>
            <a:off x="5511799" y="1565581"/>
            <a:ext cx="3569493" cy="3569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267742"/>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Introduction</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Bridges That Move</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9"/>
          <p:cNvSpPr txBox="1">
            <a:spLocks noChangeArrowheads="1"/>
          </p:cNvSpPr>
          <p:nvPr/>
        </p:nvSpPr>
        <p:spPr bwMode="auto">
          <a:xfrm>
            <a:off x="0" y="3952200"/>
            <a:ext cx="91440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Brief review of movable bridge designs.</a:t>
            </a:r>
          </a:p>
          <a:p>
            <a:pPr marL="457200" indent="-457200" eaLnBrk="1" hangingPunct="1">
              <a:spcBef>
                <a:spcPct val="50000"/>
              </a:spcBef>
              <a:buFont typeface="Arial" pitchFamily="34" charset="0"/>
              <a:buChar char="•"/>
            </a:pPr>
            <a:r>
              <a:rPr lang="en-US" sz="2800" b="0" dirty="0" smtClean="0">
                <a:latin typeface="Arial" charset="0"/>
              </a:rPr>
              <a:t>Noteworthy people in Chicago’s bridge history</a:t>
            </a:r>
          </a:p>
          <a:p>
            <a:pPr marL="457200" indent="-457200" eaLnBrk="1" hangingPunct="1">
              <a:spcBef>
                <a:spcPct val="50000"/>
              </a:spcBef>
              <a:buFont typeface="Arial" pitchFamily="34" charset="0"/>
              <a:buChar char="•"/>
            </a:pPr>
            <a:r>
              <a:rPr lang="en-US" sz="2800" b="0" dirty="0" smtClean="0">
                <a:latin typeface="Arial" charset="0"/>
              </a:rPr>
              <a:t>Interesting bridge projects, past and present.</a:t>
            </a:r>
          </a:p>
          <a:p>
            <a:pPr marL="457200" indent="-457200" eaLnBrk="1" hangingPunct="1">
              <a:spcBef>
                <a:spcPct val="50000"/>
              </a:spcBef>
              <a:buFont typeface="Arial" pitchFamily="34" charset="0"/>
              <a:buChar char="•"/>
            </a:pPr>
            <a:r>
              <a:rPr lang="en-US" sz="2800" b="0" dirty="0" smtClean="0">
                <a:latin typeface="Arial" charset="0"/>
              </a:rPr>
              <a:t>Chicago’s historic bridge preservation philosophy and what we can learn from it.</a:t>
            </a:r>
          </a:p>
        </p:txBody>
      </p:sp>
      <p:sp>
        <p:nvSpPr>
          <p:cNvPr id="10" name="Text Box 9"/>
          <p:cNvSpPr txBox="1">
            <a:spLocks noChangeArrowheads="1"/>
          </p:cNvSpPr>
          <p:nvPr/>
        </p:nvSpPr>
        <p:spPr bwMode="auto">
          <a:xfrm>
            <a:off x="0" y="901630"/>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smtClean="0">
                <a:latin typeface="Arial" charset="0"/>
              </a:rPr>
              <a:t>Topics To Be Considered</a:t>
            </a:r>
          </a:p>
        </p:txBody>
      </p:sp>
      <p:pic>
        <p:nvPicPr>
          <p:cNvPr id="14338" name="Picture 2" descr="C:\Users\Owner\Downloads\New folder (3)\dscf3503.jpg"/>
          <p:cNvPicPr>
            <a:picLocks noChangeAspect="1" noChangeArrowheads="1"/>
          </p:cNvPicPr>
          <p:nvPr/>
        </p:nvPicPr>
        <p:blipFill rotWithShape="1">
          <a:blip r:embed="rId7">
            <a:extLst>
              <a:ext uri="{28A0092B-C50C-407E-A947-70E740481C1C}">
                <a14:useLocalDpi xmlns:a14="http://schemas.microsoft.com/office/drawing/2010/main" val="0"/>
              </a:ext>
            </a:extLst>
          </a:blip>
          <a:srcRect t="36820" b="21513"/>
          <a:stretch/>
        </p:blipFill>
        <p:spPr bwMode="auto">
          <a:xfrm>
            <a:off x="497681" y="1412150"/>
            <a:ext cx="8148637" cy="2546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452321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4763" y="3945137"/>
            <a:ext cx="9144000"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Existing traditional railroad deck and cantilevered pedestrian sidewalk was replaced with a unique shared pedestrian and railroad deck.</a:t>
            </a:r>
          </a:p>
          <a:p>
            <a:pPr marL="457200" indent="-457200" eaLnBrk="1" hangingPunct="1">
              <a:spcBef>
                <a:spcPct val="50000"/>
              </a:spcBef>
              <a:buFont typeface="Arial" pitchFamily="34" charset="0"/>
              <a:buChar char="•"/>
            </a:pPr>
            <a:r>
              <a:rPr lang="en-US" sz="2800" b="0" dirty="0" smtClean="0">
                <a:latin typeface="Arial" charset="0"/>
              </a:rPr>
              <a:t>Rails are flush with surrounding deck including a rubber-filled </a:t>
            </a:r>
            <a:r>
              <a:rPr lang="en-US" sz="2800" b="0" dirty="0" err="1" smtClean="0">
                <a:latin typeface="Arial" charset="0"/>
              </a:rPr>
              <a:t>flangeway</a:t>
            </a:r>
            <a:r>
              <a:rPr lang="en-US" sz="2800" b="0" dirty="0" smtClean="0">
                <a:latin typeface="Arial" charset="0"/>
              </a:rPr>
              <a:t>, allowing for safe pedestrian usage. A </a:t>
            </a:r>
            <a:r>
              <a:rPr lang="en-US" sz="2800" b="0" dirty="0">
                <a:latin typeface="Arial" charset="0"/>
              </a:rPr>
              <a:t>f</a:t>
            </a:r>
            <a:r>
              <a:rPr lang="en-US" sz="2800" b="0" dirty="0" smtClean="0">
                <a:latin typeface="Arial" charset="0"/>
              </a:rPr>
              <a:t>iberglass deck surface was used.</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2008-2009 Rehabilitation</a:t>
            </a:r>
            <a:endParaRPr lang="en-US" dirty="0">
              <a:solidFill>
                <a:schemeClr val="tx1"/>
              </a:solidFill>
              <a:latin typeface="Arial" charset="0"/>
            </a:endParaRPr>
          </a:p>
        </p:txBody>
      </p:sp>
      <p:pic>
        <p:nvPicPr>
          <p:cNvPr id="9218" name="Picture 2" descr="http://127.0.0.1/illinois/northrr/p1300256.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7062"/>
          <a:stretch/>
        </p:blipFill>
        <p:spPr bwMode="auto">
          <a:xfrm>
            <a:off x="59915" y="1517129"/>
            <a:ext cx="4003265" cy="249120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127.0.0.1/illinois/northrr/p1300167.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49997" r="33191"/>
          <a:stretch/>
        </p:blipFill>
        <p:spPr bwMode="auto">
          <a:xfrm>
            <a:off x="4901028" y="1580330"/>
            <a:ext cx="4211017" cy="2364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5465386"/>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1527839"/>
            <a:ext cx="9144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a:latin typeface="Arial" charset="0"/>
              </a:rPr>
              <a:t>Miscellaneous truss member </a:t>
            </a:r>
            <a:r>
              <a:rPr lang="en-US" sz="2800" b="0" dirty="0" smtClean="0">
                <a:latin typeface="Arial" charset="0"/>
              </a:rPr>
              <a:t>repairs: plating members, selective member replacements, selective rivet replacement (with bolts). Relatively few original materials were actually replaced.</a:t>
            </a:r>
          </a:p>
          <a:p>
            <a:pPr marL="457200" indent="-457200" eaLnBrk="1" hangingPunct="1">
              <a:spcBef>
                <a:spcPct val="50000"/>
              </a:spcBef>
              <a:buFont typeface="Arial" pitchFamily="34" charset="0"/>
              <a:buChar char="•"/>
            </a:pPr>
            <a:r>
              <a:rPr lang="en-US" sz="2800" b="0" dirty="0" smtClean="0">
                <a:latin typeface="Arial" charset="0"/>
              </a:rPr>
              <a:t>A fire on the bridge had damaged some members.</a:t>
            </a:r>
            <a:br>
              <a:rPr lang="en-US" sz="2800" b="0" dirty="0" smtClean="0">
                <a:latin typeface="Arial" charset="0"/>
              </a:rPr>
            </a:br>
            <a:r>
              <a:rPr lang="en-US" sz="2800" b="0" dirty="0">
                <a:latin typeface="Arial" charset="0"/>
              </a:rPr>
              <a:t/>
            </a:r>
            <a:br>
              <a:rPr lang="en-US" sz="2800" b="0" dirty="0">
                <a:latin typeface="Arial" charset="0"/>
              </a:rPr>
            </a:br>
            <a:endParaRPr lang="en-US" sz="2800" b="0" dirty="0" smtClean="0">
              <a:latin typeface="Arial" charset="0"/>
            </a:endParaRPr>
          </a:p>
          <a:p>
            <a:pPr marL="457200" indent="-457200" eaLnBrk="1" hangingPunct="1">
              <a:spcBef>
                <a:spcPct val="50000"/>
              </a:spcBef>
              <a:buFont typeface="Arial" pitchFamily="34" charset="0"/>
              <a:buChar char="•"/>
            </a:pPr>
            <a:endParaRPr lang="en-US" sz="2800" b="0" dirty="0" smtClean="0">
              <a:latin typeface="Arial" charset="0"/>
            </a:endParaRPr>
          </a:p>
          <a:p>
            <a:pPr marL="457200" indent="-457200" eaLnBrk="1" hangingPunct="1">
              <a:spcBef>
                <a:spcPct val="50000"/>
              </a:spcBef>
              <a:buFont typeface="Arial" pitchFamily="34" charset="0"/>
              <a:buChar char="•"/>
            </a:pPr>
            <a:r>
              <a:rPr lang="en-US" sz="2800" b="0" dirty="0" smtClean="0">
                <a:latin typeface="Arial" charset="0"/>
              </a:rPr>
              <a:t>Counterweight concrete repaired.</a:t>
            </a:r>
          </a:p>
          <a:p>
            <a:pPr marL="457200" indent="-457200" eaLnBrk="1" hangingPunct="1">
              <a:spcBef>
                <a:spcPct val="50000"/>
              </a:spcBef>
              <a:buFont typeface="Arial" pitchFamily="34" charset="0"/>
              <a:buChar char="•"/>
            </a:pPr>
            <a:r>
              <a:rPr lang="en-US" sz="2800" b="0" dirty="0" smtClean="0">
                <a:latin typeface="Arial" charset="0"/>
              </a:rPr>
              <a:t>Bridge cleaned and repainted.</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2008-2009 Rehabilitation</a:t>
            </a:r>
            <a:endParaRPr lang="en-US" dirty="0">
              <a:solidFill>
                <a:schemeClr val="tx1"/>
              </a:solidFill>
              <a:latin typeface="Arial" charset="0"/>
            </a:endParaRPr>
          </a:p>
        </p:txBody>
      </p:sp>
      <p:pic>
        <p:nvPicPr>
          <p:cNvPr id="7170" name="Picture 2" descr="C:\Users\Owner\Downloads\New folder (3)\p1300108.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1055" t="12784"/>
          <a:stretch/>
        </p:blipFill>
        <p:spPr bwMode="auto">
          <a:xfrm>
            <a:off x="5791200" y="4018935"/>
            <a:ext cx="3314700" cy="274648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Owner\Downloads\New folder (3)\p1300262.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0226" y="4038600"/>
            <a:ext cx="2060572" cy="1545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961738"/>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5473005"/>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Railings were added to the deck, outside of the truss lines, allowing pedestrians to easily walk up to view and even touch the members of the bridge.</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2008-2009 Rehabilitation</a:t>
            </a:r>
            <a:endParaRPr lang="en-US" dirty="0">
              <a:solidFill>
                <a:schemeClr val="tx1"/>
              </a:solidFill>
              <a:latin typeface="Arial" charset="0"/>
            </a:endParaRPr>
          </a:p>
        </p:txBody>
      </p:sp>
      <p:pic>
        <p:nvPicPr>
          <p:cNvPr id="10242" name="Picture 2" descr="http://127.0.0.1/illinois/northrr/p130003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427" y="1676400"/>
            <a:ext cx="5059979" cy="379660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127.0.0.1/illinois/northrr/p1300048.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345"/>
          <a:stretch/>
        </p:blipFill>
        <p:spPr bwMode="auto">
          <a:xfrm>
            <a:off x="5161935" y="1676400"/>
            <a:ext cx="4006224"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335711"/>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4395787"/>
            <a:ext cx="9144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Helped encourage construction of the Wrigley Global Innovation Center on Goose Island. Improves transportation for employees. (CTA Red Line Access).</a:t>
            </a:r>
          </a:p>
          <a:p>
            <a:pPr marL="457200" indent="-457200" eaLnBrk="1" hangingPunct="1">
              <a:spcBef>
                <a:spcPct val="50000"/>
              </a:spcBef>
              <a:buFont typeface="Arial" pitchFamily="34" charset="0"/>
              <a:buChar char="•"/>
            </a:pPr>
            <a:r>
              <a:rPr lang="en-US" sz="2800" b="0" dirty="0" smtClean="0">
                <a:latin typeface="Arial" charset="0"/>
              </a:rPr>
              <a:t>Won 2009 </a:t>
            </a:r>
            <a:r>
              <a:rPr lang="en-US" sz="2800" b="0" dirty="0">
                <a:latin typeface="Arial" charset="0"/>
              </a:rPr>
              <a:t>Chicago Landmark Award for excellence in preservation, adaptive reuse and bridge restoration</a:t>
            </a:r>
            <a:r>
              <a:rPr lang="en-US" sz="2800" b="0" dirty="0" smtClean="0">
                <a:latin typeface="Arial" charset="0"/>
              </a:rPr>
              <a:t>.</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2008-2009 Rehabilitation</a:t>
            </a:r>
            <a:endParaRPr lang="en-US" dirty="0">
              <a:solidFill>
                <a:schemeClr val="tx1"/>
              </a:solidFill>
              <a:latin typeface="Arial" charset="0"/>
            </a:endParaRPr>
          </a:p>
        </p:txBody>
      </p:sp>
      <p:pic>
        <p:nvPicPr>
          <p:cNvPr id="9218" name="Picture 2" descr="C:\Users\Owner\Downloads\New folder (3)\p1300233.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4293" b="9722"/>
          <a:stretch/>
        </p:blipFill>
        <p:spPr bwMode="auto">
          <a:xfrm>
            <a:off x="2364581" y="1545669"/>
            <a:ext cx="4419600" cy="2850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5032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Cherry Avenue Bridge</a:t>
            </a: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38100" y="4193719"/>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a:latin typeface="Arial" charset="0"/>
              </a:rPr>
              <a:t>Globetrotters Engineering Corporation provided Phase III Engineering </a:t>
            </a:r>
            <a:r>
              <a:rPr lang="en-US" sz="2800" b="0" dirty="0" smtClean="0">
                <a:latin typeface="Arial" charset="0"/>
              </a:rPr>
              <a:t>services</a:t>
            </a:r>
          </a:p>
          <a:p>
            <a:pPr algn="ctr" eaLnBrk="1" hangingPunct="1">
              <a:spcBef>
                <a:spcPct val="50000"/>
              </a:spcBef>
            </a:pPr>
            <a:endParaRPr lang="en-US" sz="2800" b="0" dirty="0" smtClean="0">
              <a:latin typeface="Arial" charset="0"/>
            </a:endParaRPr>
          </a:p>
          <a:p>
            <a:pPr algn="ctr" eaLnBrk="1" hangingPunct="1">
              <a:spcBef>
                <a:spcPct val="50000"/>
              </a:spcBef>
            </a:pPr>
            <a:r>
              <a:rPr lang="en-US" sz="2800" b="0" dirty="0">
                <a:latin typeface="Arial" charset="0"/>
              </a:rPr>
              <a:t>Rausch Construction </a:t>
            </a:r>
            <a:r>
              <a:rPr lang="en-US" sz="2800" b="0" dirty="0" smtClean="0">
                <a:latin typeface="Arial" charset="0"/>
              </a:rPr>
              <a:t>Company – On-site contractor for the project.</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2008-2009 Rehabilitation</a:t>
            </a:r>
            <a:endParaRPr lang="en-US" dirty="0">
              <a:solidFill>
                <a:schemeClr val="tx1"/>
              </a:solidFill>
              <a:latin typeface="Arial" charset="0"/>
            </a:endParaRPr>
          </a:p>
        </p:txBody>
      </p:sp>
      <p:sp>
        <p:nvSpPr>
          <p:cNvPr id="2" name="AutoShape 2" descr="Rausch Construction Company"/>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195" name="Picture 3" descr="C:\Users\Owner\Downloads\New folder (3)\rausch_construction_company.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300" y="5439111"/>
            <a:ext cx="1847850" cy="42862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Owner\Downloads\New folder (3)\globetrotter-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0200" y="3612694"/>
            <a:ext cx="2667000" cy="581025"/>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Owner\Downloads\New folder (3)\p1300273.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20012" b="35080"/>
          <a:stretch/>
        </p:blipFill>
        <p:spPr bwMode="auto">
          <a:xfrm>
            <a:off x="1587500" y="1565580"/>
            <a:ext cx="5867400" cy="1976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606610"/>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err="1" smtClean="0">
                <a:solidFill>
                  <a:schemeClr val="tx1"/>
                </a:solidFill>
                <a:latin typeface="Arial" charset="0"/>
              </a:rPr>
              <a:t>Torrence</a:t>
            </a:r>
            <a:r>
              <a:rPr lang="en-US" dirty="0" smtClean="0">
                <a:solidFill>
                  <a:schemeClr val="tx1"/>
                </a:solidFill>
                <a:latin typeface="Arial" charset="0"/>
              </a:rPr>
              <a:t> Avenue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4803100"/>
            <a:ext cx="91440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Comprehensive rehabilitation of the only operable vehicular vertical lift bridge in Chicago.</a:t>
            </a:r>
          </a:p>
          <a:p>
            <a:pPr marL="457200" indent="-457200" eaLnBrk="1" hangingPunct="1">
              <a:spcBef>
                <a:spcPct val="50000"/>
              </a:spcBef>
              <a:buFont typeface="Arial" pitchFamily="34" charset="0"/>
              <a:buChar char="•"/>
            </a:pPr>
            <a:r>
              <a:rPr lang="en-US" sz="2800" b="0" dirty="0">
                <a:latin typeface="Arial" charset="0"/>
              </a:rPr>
              <a:t>A parallel abandoned railroad </a:t>
            </a:r>
            <a:r>
              <a:rPr lang="en-US" sz="2800" b="0" dirty="0" smtClean="0">
                <a:latin typeface="Arial" charset="0"/>
              </a:rPr>
              <a:t>vertical lift bridge is a </a:t>
            </a:r>
            <a:r>
              <a:rPr lang="en-US" sz="2800" b="0" dirty="0">
                <a:latin typeface="Arial" charset="0"/>
              </a:rPr>
              <a:t>designated Chicago Landmark</a:t>
            </a:r>
            <a:endParaRPr lang="en-US" sz="2800" b="0" dirty="0" smtClean="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A Brief Glance: 2012 Rehabilitation</a:t>
            </a:r>
            <a:endParaRPr lang="en-US" dirty="0">
              <a:solidFill>
                <a:schemeClr val="tx1"/>
              </a:solidFill>
              <a:latin typeface="Arial" charset="0"/>
            </a:endParaRPr>
          </a:p>
        </p:txBody>
      </p:sp>
      <p:pic>
        <p:nvPicPr>
          <p:cNvPr id="12290" name="Picture 2" descr="C:\Users\Owner\Downloads\New folder (3)\p126080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9167" b="7542"/>
          <a:stretch/>
        </p:blipFill>
        <p:spPr bwMode="auto">
          <a:xfrm>
            <a:off x="1981200" y="1570562"/>
            <a:ext cx="5174711" cy="3232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6148"/>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err="1" smtClean="0">
                <a:solidFill>
                  <a:schemeClr val="tx1"/>
                </a:solidFill>
                <a:latin typeface="Arial" charset="0"/>
              </a:rPr>
              <a:t>Torrence</a:t>
            </a:r>
            <a:r>
              <a:rPr lang="en-US" dirty="0" smtClean="0">
                <a:solidFill>
                  <a:schemeClr val="tx1"/>
                </a:solidFill>
                <a:latin typeface="Arial" charset="0"/>
              </a:rPr>
              <a:t> Avenue Bridge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1164134"/>
            <a:ext cx="4953000"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dirty="0" smtClean="0">
              <a:latin typeface="Arial" charset="0"/>
            </a:endParaRPr>
          </a:p>
          <a:p>
            <a:pPr marL="457200" indent="-457200" eaLnBrk="1" hangingPunct="1">
              <a:spcBef>
                <a:spcPct val="50000"/>
              </a:spcBef>
              <a:buFont typeface="Arial" pitchFamily="34" charset="0"/>
              <a:buChar char="•"/>
            </a:pPr>
            <a:r>
              <a:rPr lang="en-US" sz="2800" b="0" dirty="0" smtClean="0">
                <a:latin typeface="Arial" charset="0"/>
              </a:rPr>
              <a:t>During the project, the railroad bridge was </a:t>
            </a:r>
            <a:r>
              <a:rPr lang="en-US" sz="2800" b="0" dirty="0">
                <a:latin typeface="Arial" charset="0"/>
              </a:rPr>
              <a:t>re-decked </a:t>
            </a:r>
            <a:r>
              <a:rPr lang="en-US" sz="2800" b="0" dirty="0" smtClean="0">
                <a:latin typeface="Arial" charset="0"/>
              </a:rPr>
              <a:t>to carry construction </a:t>
            </a:r>
            <a:r>
              <a:rPr lang="en-US" sz="2800" b="0" dirty="0">
                <a:latin typeface="Arial" charset="0"/>
              </a:rPr>
              <a:t>vehicles, and its towers also served as an access to the historic highway vertical lift bridge</a:t>
            </a:r>
            <a:r>
              <a:rPr lang="en-US" sz="2800" b="0" dirty="0" smtClean="0">
                <a:latin typeface="Arial" charset="0"/>
              </a:rPr>
              <a:t>.</a:t>
            </a:r>
          </a:p>
          <a:p>
            <a:pPr marL="457200" indent="-457200" eaLnBrk="1" hangingPunct="1">
              <a:spcBef>
                <a:spcPct val="50000"/>
              </a:spcBef>
              <a:buFont typeface="Arial" pitchFamily="34" charset="0"/>
              <a:buChar char="•"/>
            </a:pPr>
            <a:r>
              <a:rPr lang="en-US" sz="2800" b="0" dirty="0" smtClean="0">
                <a:latin typeface="Arial" charset="0"/>
              </a:rPr>
              <a:t>In this way, one historic bridge has helped rehabilitate another historic bridge.</a:t>
            </a:r>
            <a:endParaRPr lang="en-US" sz="2800" b="0" dirty="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a:solidFill>
                  <a:schemeClr val="tx1"/>
                </a:solidFill>
                <a:latin typeface="Arial" charset="0"/>
              </a:rPr>
              <a:t>A Brief Glance: Creative Thinking</a:t>
            </a:r>
          </a:p>
        </p:txBody>
      </p:sp>
      <p:pic>
        <p:nvPicPr>
          <p:cNvPr id="13314" name="Picture 2" descr="C:\Users\Owner\Downloads\New folder (3)\torrence1145.jpg"/>
          <p:cNvPicPr>
            <a:picLocks noChangeAspect="1" noChangeArrowheads="1"/>
          </p:cNvPicPr>
          <p:nvPr/>
        </p:nvPicPr>
        <p:blipFill rotWithShape="1">
          <a:blip r:embed="rId7">
            <a:extLst>
              <a:ext uri="{28A0092B-C50C-407E-A947-70E740481C1C}">
                <a14:useLocalDpi xmlns:a14="http://schemas.microsoft.com/office/drawing/2010/main" val="0"/>
              </a:ext>
            </a:extLst>
          </a:blip>
          <a:srcRect l="20139" r="29861" b="8898"/>
          <a:stretch/>
        </p:blipFill>
        <p:spPr bwMode="auto">
          <a:xfrm>
            <a:off x="5105401" y="1570563"/>
            <a:ext cx="3874806" cy="5295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6362634"/>
      </p:ext>
    </p:extLst>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28996" y="3725297"/>
            <a:ext cx="91440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dirty="0" smtClean="0">
              <a:latin typeface="Arial" charset="0"/>
            </a:endParaRPr>
          </a:p>
          <a:p>
            <a:pPr marL="457200" indent="-457200" eaLnBrk="1" hangingPunct="1">
              <a:spcBef>
                <a:spcPct val="50000"/>
              </a:spcBef>
              <a:buFont typeface="Arial" pitchFamily="34" charset="0"/>
              <a:buChar char="•"/>
            </a:pPr>
            <a:r>
              <a:rPr lang="en-US" sz="2800" b="0" dirty="0" smtClean="0">
                <a:latin typeface="Arial" charset="0"/>
              </a:rPr>
              <a:t>National Register of Historic Places Listed/Eligible (must meet specific Criterion requirements)</a:t>
            </a:r>
          </a:p>
          <a:p>
            <a:pPr marL="457200" indent="-457200" eaLnBrk="1" hangingPunct="1">
              <a:spcBef>
                <a:spcPct val="50000"/>
              </a:spcBef>
              <a:buFont typeface="Arial" pitchFamily="34" charset="0"/>
              <a:buChar char="•"/>
            </a:pPr>
            <a:r>
              <a:rPr lang="en-US" sz="2800" b="0" dirty="0" smtClean="0">
                <a:latin typeface="Arial" charset="0"/>
              </a:rPr>
              <a:t>In-Kind Restoration: Retain as much original material, remove modern additions, replace beyond-repair elements with exact replicas.</a:t>
            </a:r>
          </a:p>
        </p:txBody>
      </p:sp>
      <p:pic>
        <p:nvPicPr>
          <p:cNvPr id="1034"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The Optimal Scenario:</a:t>
            </a:r>
            <a:endParaRPr lang="en-US" dirty="0">
              <a:solidFill>
                <a:schemeClr val="tx1"/>
              </a:solidFill>
              <a:latin typeface="Arial" charset="0"/>
            </a:endParaRPr>
          </a:p>
        </p:txBody>
      </p:sp>
      <p:pic>
        <p:nvPicPr>
          <p:cNvPr id="10242" name="Picture 2" descr="C:\Users\Owner\Downloads\New folder (3)\dscf3469.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32826" b="9613"/>
          <a:stretch/>
        </p:blipFill>
        <p:spPr bwMode="auto">
          <a:xfrm>
            <a:off x="1418804" y="1583263"/>
            <a:ext cx="6248400" cy="26974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385193"/>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14528" y="4419600"/>
            <a:ext cx="9144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Old bridges not National Register eligible/listed: Often not worthless in terms of heritage value.</a:t>
            </a:r>
          </a:p>
          <a:p>
            <a:pPr marL="457200" indent="-457200" eaLnBrk="1" hangingPunct="1">
              <a:spcBef>
                <a:spcPct val="50000"/>
              </a:spcBef>
              <a:buFont typeface="Arial" pitchFamily="34" charset="0"/>
              <a:buChar char="•"/>
            </a:pPr>
            <a:r>
              <a:rPr lang="en-US" sz="2800" b="0" dirty="0" smtClean="0">
                <a:latin typeface="Arial" charset="0"/>
              </a:rPr>
              <a:t>Old bridges that have been rehabilitated in a way that alters the original materials and design: Often not worthless in terms of heritage value.</a:t>
            </a:r>
          </a:p>
        </p:txBody>
      </p:sp>
      <p:pic>
        <p:nvPicPr>
          <p:cNvPr id="1034"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8625" y="1676400"/>
            <a:ext cx="3657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81600" y="1676400"/>
            <a:ext cx="36576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3"/>
          <p:cNvSpPr txBox="1">
            <a:spLocks noChangeArrowheads="1"/>
          </p:cNvSpPr>
          <p:nvPr/>
        </p:nvSpPr>
        <p:spPr bwMode="auto">
          <a:xfrm>
            <a:off x="4763" y="924232"/>
            <a:ext cx="9139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Less is Better Than Nothing:</a:t>
            </a:r>
            <a:endParaRPr lang="en-US" dirty="0">
              <a:solidFill>
                <a:schemeClr val="tx1"/>
              </a:solidFill>
              <a:latin typeface="Arial" charset="0"/>
            </a:endParaRPr>
          </a:p>
        </p:txBody>
      </p:sp>
    </p:spTree>
    <p:extLst>
      <p:ext uri="{BB962C8B-B14F-4D97-AF65-F5344CB8AC3E}">
        <p14:creationId xmlns:p14="http://schemas.microsoft.com/office/powerpoint/2010/main" val="3680541715"/>
      </p:ext>
    </p:extLst>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14748" y="4139141"/>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City recognizes the historic value of the bridges.</a:t>
            </a:r>
          </a:p>
          <a:p>
            <a:pPr marL="457200" indent="-457200" eaLnBrk="1" hangingPunct="1">
              <a:spcBef>
                <a:spcPct val="50000"/>
              </a:spcBef>
              <a:buFont typeface="Arial" pitchFamily="34" charset="0"/>
              <a:buChar char="•"/>
            </a:pPr>
            <a:r>
              <a:rPr lang="en-US" sz="2800" b="0" dirty="0" smtClean="0">
                <a:latin typeface="Arial" charset="0"/>
              </a:rPr>
              <a:t>Safety concerns: For example, falling/tripping into gaps in the deck around the trusses, etc.</a:t>
            </a:r>
          </a:p>
          <a:p>
            <a:pPr marL="457200" indent="-457200" eaLnBrk="1" hangingPunct="1">
              <a:spcBef>
                <a:spcPct val="50000"/>
              </a:spcBef>
              <a:buFont typeface="Arial" pitchFamily="34" charset="0"/>
              <a:buChar char="•"/>
            </a:pPr>
            <a:r>
              <a:rPr lang="en-US" sz="2800" b="0" dirty="0" smtClean="0">
                <a:latin typeface="Arial" charset="0"/>
              </a:rPr>
              <a:t>Focus on acceptable changes: Improve safety or function without changing general bridge appearance.</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Chicago’s Guiding Principals</a:t>
            </a:r>
            <a:endParaRPr lang="en-US" dirty="0">
              <a:solidFill>
                <a:schemeClr val="tx1"/>
              </a:solidFill>
              <a:latin typeface="Arial" charset="0"/>
            </a:endParaRPr>
          </a:p>
        </p:txBody>
      </p:sp>
      <p:pic>
        <p:nvPicPr>
          <p:cNvPr id="11266" name="Picture 2" descr="http://127.0.0.1/illinois/ewing/p1630529.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43686"/>
          <a:stretch/>
        </p:blipFill>
        <p:spPr bwMode="auto">
          <a:xfrm>
            <a:off x="1295400" y="1565582"/>
            <a:ext cx="6172200" cy="26079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074757"/>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Bridges That Move</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Bridges That Move</a:t>
            </a:r>
          </a:p>
        </p:txBody>
      </p:sp>
      <p:sp>
        <p:nvSpPr>
          <p:cNvPr id="1033" name="Text Box 9"/>
          <p:cNvSpPr txBox="1">
            <a:spLocks noChangeArrowheads="1"/>
          </p:cNvSpPr>
          <p:nvPr/>
        </p:nvSpPr>
        <p:spPr bwMode="auto">
          <a:xfrm>
            <a:off x="0" y="5473005"/>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b="0" dirty="0" smtClean="0">
                <a:latin typeface="Arial" charset="0"/>
              </a:rPr>
              <a:t>Chicago has many historic bridges of a wide variety of types. However the city’s movable bridges are the most well-known.</a:t>
            </a:r>
            <a:endParaRPr lang="en-US" sz="2800" b="0" dirty="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Users\Owner\Downloads\6056302929_e20e4a19a7_o.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428" y="963050"/>
            <a:ext cx="6731870" cy="44879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756298" y="967966"/>
            <a:ext cx="2387702" cy="2585323"/>
          </a:xfrm>
          <a:prstGeom prst="rect">
            <a:avLst/>
          </a:prstGeom>
          <a:noFill/>
        </p:spPr>
        <p:txBody>
          <a:bodyPr wrap="square" rtlCol="0">
            <a:spAutoFit/>
          </a:bodyPr>
          <a:lstStyle/>
          <a:p>
            <a:r>
              <a:rPr lang="en-US" sz="1800" dirty="0"/>
              <a:t>Series of Bridges, by M.V. </a:t>
            </a:r>
            <a:r>
              <a:rPr lang="en-US" sz="1800" dirty="0" err="1"/>
              <a:t>Jantzen</a:t>
            </a:r>
            <a:r>
              <a:rPr lang="en-US" sz="1800" dirty="0"/>
              <a:t>, using a Creative Commons license</a:t>
            </a:r>
            <a:r>
              <a:rPr lang="en-US" sz="1800" dirty="0" smtClean="0"/>
              <a:t>.</a:t>
            </a:r>
          </a:p>
          <a:p>
            <a:r>
              <a:rPr lang="en-US" sz="1800" dirty="0" smtClean="0"/>
              <a:t>flickr.com/</a:t>
            </a:r>
          </a:p>
          <a:p>
            <a:r>
              <a:rPr lang="en-US" sz="1800" dirty="0" smtClean="0"/>
              <a:t>photos/</a:t>
            </a:r>
          </a:p>
          <a:p>
            <a:r>
              <a:rPr lang="en-US" sz="1800" dirty="0" err="1" smtClean="0"/>
              <a:t>mvjantzen</a:t>
            </a:r>
            <a:r>
              <a:rPr lang="en-US" sz="1800" dirty="0"/>
              <a:t>/</a:t>
            </a: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4763" y="5138073"/>
            <a:ext cx="91440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a:latin typeface="Arial" charset="0"/>
              </a:rPr>
              <a:t>Major </a:t>
            </a:r>
            <a:r>
              <a:rPr lang="en-US" sz="2800" b="0" dirty="0" smtClean="0">
                <a:latin typeface="Arial" charset="0"/>
              </a:rPr>
              <a:t>rehab projects </a:t>
            </a:r>
            <a:r>
              <a:rPr lang="en-US" sz="2800" b="0" dirty="0">
                <a:latin typeface="Arial" charset="0"/>
              </a:rPr>
              <a:t>tend to favor member replacement versus </a:t>
            </a:r>
            <a:r>
              <a:rPr lang="en-US" sz="2800" b="0" dirty="0" smtClean="0">
                <a:latin typeface="Arial" charset="0"/>
              </a:rPr>
              <a:t>existing member </a:t>
            </a:r>
            <a:r>
              <a:rPr lang="en-US" sz="2800" b="0" dirty="0">
                <a:latin typeface="Arial" charset="0"/>
              </a:rPr>
              <a:t>repair</a:t>
            </a:r>
            <a:r>
              <a:rPr lang="en-US" sz="2800" b="0" dirty="0" smtClean="0">
                <a:latin typeface="Arial" charset="0"/>
              </a:rPr>
              <a:t>.</a:t>
            </a:r>
          </a:p>
          <a:p>
            <a:pPr marL="457200" indent="-457200" eaLnBrk="1" hangingPunct="1">
              <a:spcBef>
                <a:spcPct val="50000"/>
              </a:spcBef>
              <a:buFont typeface="Arial" pitchFamily="34" charset="0"/>
              <a:buChar char="•"/>
            </a:pPr>
            <a:r>
              <a:rPr lang="en-US" sz="2800" b="0" dirty="0" smtClean="0">
                <a:latin typeface="Arial" charset="0"/>
              </a:rPr>
              <a:t>City does replace failed rivets with modern bolts.</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a:solidFill>
                  <a:schemeClr val="tx1"/>
                </a:solidFill>
                <a:latin typeface="Arial" charset="0"/>
              </a:rPr>
              <a:t>Preservation In Practice: Examples</a:t>
            </a:r>
          </a:p>
        </p:txBody>
      </p:sp>
      <p:pic>
        <p:nvPicPr>
          <p:cNvPr id="12292" name="Picture 4" descr="http://127.0.0.1/truss/kinzie/p116013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6454" y="1570120"/>
            <a:ext cx="4736342" cy="3553772"/>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5244764" y="1570120"/>
            <a:ext cx="3870247"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Chicago replaces members in kind. This includes built-up beams with lattice/v-lacing, details not part of typical modern steel fabrication.</a:t>
            </a:r>
          </a:p>
        </p:txBody>
      </p:sp>
    </p:spTree>
    <p:extLst>
      <p:ext uri="{BB962C8B-B14F-4D97-AF65-F5344CB8AC3E}">
        <p14:creationId xmlns:p14="http://schemas.microsoft.com/office/powerpoint/2010/main" val="362014664"/>
      </p:ext>
    </p:extLst>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6866" y="5780782"/>
            <a:ext cx="9144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Plates may be added to cover up gaps where members pass through the sidewalk.</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Preservation In Practice: Examples</a:t>
            </a:r>
            <a:endParaRPr lang="en-US" dirty="0">
              <a:solidFill>
                <a:schemeClr val="tx1"/>
              </a:solidFill>
              <a:latin typeface="Arial" charset="0"/>
            </a:endParaRPr>
          </a:p>
        </p:txBody>
      </p:sp>
      <p:pic>
        <p:nvPicPr>
          <p:cNvPr id="12290" name="Picture 2" descr="http://127.0.0.1/illinois/106th/p163092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64" t="27045" r="27632" b="17270"/>
          <a:stretch/>
        </p:blipFill>
        <p:spPr bwMode="auto">
          <a:xfrm>
            <a:off x="1223962" y="1676400"/>
            <a:ext cx="6700837" cy="385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490110"/>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0" y="4180344"/>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Fencing or barriers may be added.</a:t>
            </a:r>
          </a:p>
          <a:p>
            <a:pPr marL="457200" indent="-457200" eaLnBrk="1" hangingPunct="1">
              <a:spcBef>
                <a:spcPct val="50000"/>
              </a:spcBef>
              <a:buFont typeface="Arial" pitchFamily="34" charset="0"/>
              <a:buChar char="•"/>
            </a:pPr>
            <a:r>
              <a:rPr lang="en-US" sz="2800" b="0" dirty="0" smtClean="0">
                <a:latin typeface="Arial" charset="0"/>
              </a:rPr>
              <a:t>Adding low profile two tube railing to separate roadway from sidewalk on deck trusses.</a:t>
            </a:r>
          </a:p>
          <a:p>
            <a:pPr marL="457200" indent="-457200" eaLnBrk="1" hangingPunct="1">
              <a:spcBef>
                <a:spcPct val="50000"/>
              </a:spcBef>
              <a:buFont typeface="Arial" pitchFamily="34" charset="0"/>
              <a:buChar char="•"/>
            </a:pPr>
            <a:r>
              <a:rPr lang="en-US" sz="2800" b="0" dirty="0" smtClean="0">
                <a:latin typeface="Arial" charset="0"/>
              </a:rPr>
              <a:t>Replacing non-original sidewalk railing with replicas of the original railing.</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Preservation In Practice</a:t>
            </a:r>
            <a:endParaRPr lang="en-US" dirty="0">
              <a:solidFill>
                <a:schemeClr val="tx1"/>
              </a:solidFill>
              <a:latin typeface="Arial" charset="0"/>
            </a:endParaRPr>
          </a:p>
        </p:txBody>
      </p:sp>
      <p:pic>
        <p:nvPicPr>
          <p:cNvPr id="13314" name="Picture 2" descr="http://127.0.0.1/truss/michiganavenue/p1160855.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50000" r="14452" b="15215"/>
          <a:stretch/>
        </p:blipFill>
        <p:spPr bwMode="auto">
          <a:xfrm>
            <a:off x="233363" y="1524000"/>
            <a:ext cx="8758237" cy="2672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653668"/>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45697" y="2040760"/>
            <a:ext cx="91440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Fight first and hardest for a National Register Eligible/Listed Bridge.</a:t>
            </a:r>
          </a:p>
          <a:p>
            <a:pPr marL="457200" indent="-457200" eaLnBrk="1" hangingPunct="1">
              <a:spcBef>
                <a:spcPct val="50000"/>
              </a:spcBef>
              <a:buFont typeface="Arial" pitchFamily="34" charset="0"/>
              <a:buChar char="•"/>
            </a:pPr>
            <a:r>
              <a:rPr lang="en-US" sz="2800" b="0" dirty="0" smtClean="0">
                <a:latin typeface="Arial" charset="0"/>
              </a:rPr>
              <a:t>Fight first and hardest </a:t>
            </a:r>
            <a:r>
              <a:rPr lang="en-US" sz="2800" b="0" dirty="0">
                <a:latin typeface="Arial" charset="0"/>
              </a:rPr>
              <a:t/>
            </a:r>
            <a:br>
              <a:rPr lang="en-US" sz="2800" b="0" dirty="0">
                <a:latin typeface="Arial" charset="0"/>
              </a:rPr>
            </a:br>
            <a:r>
              <a:rPr lang="en-US" sz="2800" b="0" dirty="0" smtClean="0">
                <a:latin typeface="Arial" charset="0"/>
              </a:rPr>
              <a:t>for an in-kind restoration.</a:t>
            </a:r>
          </a:p>
          <a:p>
            <a:pPr marL="457200" indent="-457200" eaLnBrk="1" hangingPunct="1">
              <a:spcBef>
                <a:spcPct val="50000"/>
              </a:spcBef>
              <a:buFont typeface="Arial" pitchFamily="34" charset="0"/>
              <a:buChar char="•"/>
            </a:pPr>
            <a:r>
              <a:rPr lang="en-US" sz="2800" b="0" dirty="0" smtClean="0">
                <a:latin typeface="Arial" charset="0"/>
              </a:rPr>
              <a:t>Be creative! Find a </a:t>
            </a:r>
            <a:br>
              <a:rPr lang="en-US" sz="2800" b="0" dirty="0" smtClean="0">
                <a:latin typeface="Arial" charset="0"/>
              </a:rPr>
            </a:br>
            <a:r>
              <a:rPr lang="en-US" sz="2800" b="0" dirty="0" smtClean="0">
                <a:latin typeface="Arial" charset="0"/>
              </a:rPr>
              <a:t>preservation solution </a:t>
            </a:r>
            <a:br>
              <a:rPr lang="en-US" sz="2800" b="0" dirty="0" smtClean="0">
                <a:latin typeface="Arial" charset="0"/>
              </a:rPr>
            </a:br>
            <a:r>
              <a:rPr lang="en-US" sz="2800" b="0" dirty="0" smtClean="0">
                <a:latin typeface="Arial" charset="0"/>
              </a:rPr>
              <a:t>for your bridge!</a:t>
            </a:r>
          </a:p>
        </p:txBody>
      </p:sp>
      <p:pic>
        <p:nvPicPr>
          <p:cNvPr id="1034"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Take-Home Ideas…</a:t>
            </a:r>
            <a:endParaRPr lang="en-US" dirty="0">
              <a:solidFill>
                <a:schemeClr val="tx1"/>
              </a:solidFill>
              <a:latin typeface="Arial" charset="0"/>
            </a:endParaRPr>
          </a:p>
        </p:txBody>
      </p:sp>
      <p:sp>
        <p:nvSpPr>
          <p:cNvPr id="12" name="Text Box 9"/>
          <p:cNvSpPr txBox="1">
            <a:spLocks noChangeArrowheads="1"/>
          </p:cNvSpPr>
          <p:nvPr/>
        </p:nvSpPr>
        <p:spPr bwMode="auto">
          <a:xfrm>
            <a:off x="17785" y="1517540"/>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Continue to…</a:t>
            </a:r>
          </a:p>
        </p:txBody>
      </p:sp>
      <p:pic>
        <p:nvPicPr>
          <p:cNvPr id="2" name="Picture 3" descr="C:\Users\Owner\Downloads\New folder (3)\p146041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7085" y="3428801"/>
            <a:ext cx="4572266" cy="3429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493101"/>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Preservation Philosophy</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a:solidFill>
                  <a:schemeClr val="tx1"/>
                </a:solidFill>
                <a:latin typeface="Arial" charset="0"/>
              </a:rPr>
              <a:t>Preservation Philosophy</a:t>
            </a:r>
          </a:p>
        </p:txBody>
      </p:sp>
      <p:sp>
        <p:nvSpPr>
          <p:cNvPr id="1033" name="Text Box 9"/>
          <p:cNvSpPr txBox="1">
            <a:spLocks noChangeArrowheads="1"/>
          </p:cNvSpPr>
          <p:nvPr/>
        </p:nvSpPr>
        <p:spPr bwMode="auto">
          <a:xfrm>
            <a:off x="0" y="2057400"/>
            <a:ext cx="9144000"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The heritage value of </a:t>
            </a:r>
            <a:br>
              <a:rPr lang="en-US" sz="2800" b="0" dirty="0" smtClean="0">
                <a:latin typeface="Arial" charset="0"/>
              </a:rPr>
            </a:br>
            <a:r>
              <a:rPr lang="en-US" sz="2800" b="0" dirty="0" smtClean="0">
                <a:latin typeface="Arial" charset="0"/>
              </a:rPr>
              <a:t>some non-eligible </a:t>
            </a:r>
            <a:br>
              <a:rPr lang="en-US" sz="2800" b="0" dirty="0" smtClean="0">
                <a:latin typeface="Arial" charset="0"/>
              </a:rPr>
            </a:br>
            <a:r>
              <a:rPr lang="en-US" sz="2800" b="0" dirty="0" smtClean="0">
                <a:latin typeface="Arial" charset="0"/>
              </a:rPr>
              <a:t>bridges. They may still </a:t>
            </a:r>
            <a:br>
              <a:rPr lang="en-US" sz="2800" b="0" dirty="0" smtClean="0">
                <a:latin typeface="Arial" charset="0"/>
              </a:rPr>
            </a:br>
            <a:r>
              <a:rPr lang="en-US" sz="2800" b="0" dirty="0" smtClean="0">
                <a:latin typeface="Arial" charset="0"/>
              </a:rPr>
              <a:t>be worthy of </a:t>
            </a:r>
            <a:br>
              <a:rPr lang="en-US" sz="2800" b="0" dirty="0" smtClean="0">
                <a:latin typeface="Arial" charset="0"/>
              </a:rPr>
            </a:br>
            <a:r>
              <a:rPr lang="en-US" sz="2800" b="0" dirty="0" smtClean="0">
                <a:latin typeface="Arial" charset="0"/>
              </a:rPr>
              <a:t>preservation.</a:t>
            </a:r>
          </a:p>
          <a:p>
            <a:pPr marL="457200" indent="-457200" eaLnBrk="1" hangingPunct="1">
              <a:spcBef>
                <a:spcPct val="50000"/>
              </a:spcBef>
              <a:buFont typeface="Arial" pitchFamily="34" charset="0"/>
              <a:buChar char="•"/>
            </a:pPr>
            <a:r>
              <a:rPr lang="en-US" sz="2800" b="0" dirty="0" smtClean="0">
                <a:latin typeface="Arial" charset="0"/>
              </a:rPr>
              <a:t>That a rehabilitation with alteration is worth fighting for as an alternative to complete demolition and replacement.</a:t>
            </a:r>
          </a:p>
          <a:p>
            <a:pPr marL="457200" indent="-457200" eaLnBrk="1" hangingPunct="1">
              <a:spcBef>
                <a:spcPct val="50000"/>
              </a:spcBef>
              <a:buFont typeface="Arial" pitchFamily="34" charset="0"/>
              <a:buChar char="•"/>
            </a:pPr>
            <a:r>
              <a:rPr lang="en-US" sz="2800" b="0" dirty="0">
                <a:latin typeface="Arial" charset="0"/>
              </a:rPr>
              <a:t>Be creative! </a:t>
            </a:r>
            <a:r>
              <a:rPr lang="en-US" sz="2800" b="0" dirty="0" smtClean="0">
                <a:latin typeface="Arial" charset="0"/>
              </a:rPr>
              <a:t>The preservation solution is waiting to be discovered!</a:t>
            </a:r>
            <a:endParaRPr lang="en-US" sz="2800" b="0" dirty="0">
              <a:latin typeface="Arial" charset="0"/>
            </a:endParaRPr>
          </a:p>
          <a:p>
            <a:pPr marL="457200" indent="-457200" eaLnBrk="1" hangingPunct="1">
              <a:spcBef>
                <a:spcPct val="50000"/>
              </a:spcBef>
              <a:buFont typeface="Arial" pitchFamily="34" charset="0"/>
              <a:buChar char="•"/>
            </a:pPr>
            <a:endParaRPr lang="en-US" sz="2800" b="0" dirty="0" smtClean="0">
              <a:latin typeface="Arial" charset="0"/>
            </a:endParaRPr>
          </a:p>
        </p:txBody>
      </p:sp>
      <p:pic>
        <p:nvPicPr>
          <p:cNvPr id="1034"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Take-Home Ideas…</a:t>
            </a:r>
            <a:endParaRPr lang="en-US" dirty="0">
              <a:solidFill>
                <a:schemeClr val="tx1"/>
              </a:solidFill>
              <a:latin typeface="Arial" charset="0"/>
            </a:endParaRPr>
          </a:p>
        </p:txBody>
      </p:sp>
      <p:sp>
        <p:nvSpPr>
          <p:cNvPr id="12" name="Text Box 9"/>
          <p:cNvSpPr txBox="1">
            <a:spLocks noChangeArrowheads="1"/>
          </p:cNvSpPr>
          <p:nvPr/>
        </p:nvSpPr>
        <p:spPr bwMode="auto">
          <a:xfrm>
            <a:off x="0" y="1595488"/>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But Also Consider…</a:t>
            </a:r>
          </a:p>
        </p:txBody>
      </p:sp>
      <p:pic>
        <p:nvPicPr>
          <p:cNvPr id="2050" name="Picture 2" descr="C:\Users\Owner\Downloads\New folder (3)\p126094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2193" b="10230"/>
          <a:stretch/>
        </p:blipFill>
        <p:spPr bwMode="auto">
          <a:xfrm>
            <a:off x="4343400" y="1582788"/>
            <a:ext cx="4807292" cy="2796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855967"/>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Chicago’s Bridges: The Book</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smtClean="0">
                <a:solidFill>
                  <a:schemeClr val="tx1"/>
                </a:solidFill>
                <a:latin typeface="Arial" charset="0"/>
              </a:rPr>
              <a:t>The Book</a:t>
            </a:r>
            <a:endParaRPr lang="en-US" sz="3600" dirty="0">
              <a:solidFill>
                <a:schemeClr val="tx1"/>
              </a:solidFill>
              <a:latin typeface="Arial" charset="0"/>
            </a:endParaRPr>
          </a:p>
        </p:txBody>
      </p:sp>
      <p:sp>
        <p:nvSpPr>
          <p:cNvPr id="1033" name="Text Box 9"/>
          <p:cNvSpPr txBox="1">
            <a:spLocks noChangeArrowheads="1"/>
          </p:cNvSpPr>
          <p:nvPr/>
        </p:nvSpPr>
        <p:spPr bwMode="auto">
          <a:xfrm>
            <a:off x="0" y="2516460"/>
            <a:ext cx="487203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Learn about the different types of movable bridges, and the people behind them.</a:t>
            </a:r>
          </a:p>
          <a:p>
            <a:pPr marL="457200" indent="-457200" eaLnBrk="1" hangingPunct="1">
              <a:spcBef>
                <a:spcPct val="50000"/>
              </a:spcBef>
              <a:buFont typeface="Arial" pitchFamily="34" charset="0"/>
              <a:buChar char="•"/>
            </a:pPr>
            <a:r>
              <a:rPr lang="en-US" sz="2800" b="0" dirty="0" smtClean="0">
                <a:latin typeface="Arial" charset="0"/>
              </a:rPr>
              <a:t>A bridge-by-bridge tour of all movable bridges in Chicago. </a:t>
            </a: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Available Now!</a:t>
            </a:r>
            <a:endParaRPr lang="en-US" dirty="0">
              <a:solidFill>
                <a:schemeClr val="tx1"/>
              </a:solidFill>
              <a:latin typeface="Arial" charset="0"/>
            </a:endParaRPr>
          </a:p>
        </p:txBody>
      </p:sp>
      <p:pic>
        <p:nvPicPr>
          <p:cNvPr id="2051" name="Picture 3" descr="C:\Server\www\illinois\chicagobridges\chicagosbridg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600" y="1905000"/>
            <a:ext cx="3367395" cy="4748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8191184"/>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Chicago’s Bridges: The Book</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smtClean="0">
                <a:solidFill>
                  <a:schemeClr val="tx1"/>
                </a:solidFill>
                <a:latin typeface="Arial" charset="0"/>
              </a:rPr>
              <a:t>The Book</a:t>
            </a:r>
            <a:endParaRPr lang="en-US" sz="3600" dirty="0">
              <a:solidFill>
                <a:schemeClr val="tx1"/>
              </a:solidFill>
              <a:latin typeface="Arial" charset="0"/>
            </a:endParaRPr>
          </a:p>
        </p:txBody>
      </p:sp>
      <p:sp>
        <p:nvSpPr>
          <p:cNvPr id="1033" name="Text Box 9"/>
          <p:cNvSpPr txBox="1">
            <a:spLocks noChangeArrowheads="1"/>
          </p:cNvSpPr>
          <p:nvPr/>
        </p:nvSpPr>
        <p:spPr bwMode="auto">
          <a:xfrm>
            <a:off x="0" y="4847974"/>
            <a:ext cx="91440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2800" b="0" dirty="0" smtClean="0">
                <a:latin typeface="Arial" charset="0"/>
              </a:rPr>
              <a:t>Dozens of full color present-day photos as well as historical photos.</a:t>
            </a:r>
          </a:p>
          <a:p>
            <a:pPr marL="457200" indent="-457200" eaLnBrk="1" hangingPunct="1">
              <a:spcBef>
                <a:spcPct val="50000"/>
              </a:spcBef>
              <a:buFont typeface="Arial" pitchFamily="34" charset="0"/>
              <a:buChar char="•"/>
            </a:pPr>
            <a:r>
              <a:rPr lang="en-US" sz="2800" b="0" dirty="0">
                <a:latin typeface="Arial" charset="0"/>
              </a:rPr>
              <a:t>Learn about the bridges at home, or take with you as a guide during your visit to Chicago.</a:t>
            </a:r>
          </a:p>
          <a:p>
            <a:pPr marL="457200" indent="-457200" eaLnBrk="1" hangingPunct="1">
              <a:spcBef>
                <a:spcPct val="50000"/>
              </a:spcBef>
              <a:buFont typeface="Arial" pitchFamily="34" charset="0"/>
              <a:buChar char="•"/>
            </a:pPr>
            <a:endParaRPr lang="en-US" sz="2800" b="0" dirty="0" smtClean="0">
              <a:latin typeface="Arial" charset="0"/>
            </a:endParaRPr>
          </a:p>
          <a:p>
            <a:pPr eaLnBrk="1" hangingPunct="1">
              <a:spcBef>
                <a:spcPct val="50000"/>
              </a:spcBef>
            </a:pPr>
            <a:endParaRPr lang="en-US" sz="2800" b="0" dirty="0" smtClean="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Available Now!</a:t>
            </a:r>
            <a:endParaRPr lang="en-US" dirty="0">
              <a:solidFill>
                <a:schemeClr val="tx1"/>
              </a:solidFill>
              <a:latin typeface="Arial" charset="0"/>
            </a:endParaRPr>
          </a:p>
        </p:txBody>
      </p:sp>
      <p:pic>
        <p:nvPicPr>
          <p:cNvPr id="3074" name="Picture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435"/>
          <a:stretch/>
        </p:blipFill>
        <p:spPr bwMode="auto">
          <a:xfrm>
            <a:off x="1905000" y="1585248"/>
            <a:ext cx="4724400" cy="3341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0225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028"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Chicago’s Bridges: The Book</a:t>
            </a:r>
            <a:endParaRPr lang="en-US" dirty="0">
              <a:solidFill>
                <a:schemeClr val="tx1"/>
              </a:solidFill>
              <a:latin typeface="Arial" charset="0"/>
            </a:endParaRPr>
          </a:p>
        </p:txBody>
      </p:sp>
      <p:pic>
        <p:nvPicPr>
          <p:cNvPr id="1029"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a:xfrm>
            <a:off x="533400" y="-1143000"/>
            <a:ext cx="8229600" cy="1143000"/>
          </a:xfrm>
        </p:spPr>
        <p:txBody>
          <a:bodyPr/>
          <a:lstStyle/>
          <a:p>
            <a:pPr eaLnBrk="1" hangingPunct="1">
              <a:spcBef>
                <a:spcPct val="50000"/>
              </a:spcBef>
            </a:pPr>
            <a:r>
              <a:rPr lang="en-US" sz="3600" dirty="0" smtClean="0">
                <a:solidFill>
                  <a:schemeClr val="tx1"/>
                </a:solidFill>
                <a:latin typeface="Arial" charset="0"/>
              </a:rPr>
              <a:t>The Book</a:t>
            </a:r>
            <a:endParaRPr lang="en-US" sz="3600" dirty="0">
              <a:solidFill>
                <a:schemeClr val="tx1"/>
              </a:solidFill>
              <a:latin typeface="Arial" charset="0"/>
            </a:endParaRPr>
          </a:p>
        </p:txBody>
      </p:sp>
      <p:sp>
        <p:nvSpPr>
          <p:cNvPr id="1033" name="Text Box 9"/>
          <p:cNvSpPr txBox="1">
            <a:spLocks noChangeArrowheads="1"/>
          </p:cNvSpPr>
          <p:nvPr/>
        </p:nvSpPr>
        <p:spPr bwMode="auto">
          <a:xfrm>
            <a:off x="196338" y="1565582"/>
            <a:ext cx="5366262"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Order direct from the publisher at:</a:t>
            </a:r>
          </a:p>
          <a:p>
            <a:pPr marL="457200" indent="-457200" eaLnBrk="1" hangingPunct="1">
              <a:spcBef>
                <a:spcPct val="50000"/>
              </a:spcBef>
              <a:buFont typeface="Arial" pitchFamily="34" charset="0"/>
              <a:buChar char="•"/>
            </a:pPr>
            <a:r>
              <a:rPr lang="en-US" sz="2800" b="0" dirty="0">
                <a:latin typeface="Arial" charset="0"/>
              </a:rPr>
              <a:t>http://</a:t>
            </a:r>
            <a:r>
              <a:rPr lang="en-US" sz="2800" b="0" dirty="0" smtClean="0">
                <a:latin typeface="Arial" charset="0"/>
              </a:rPr>
              <a:t>www.shirebooks.co.uk</a:t>
            </a:r>
          </a:p>
          <a:p>
            <a:pPr marL="457200" indent="-457200" eaLnBrk="1" hangingPunct="1">
              <a:spcBef>
                <a:spcPct val="50000"/>
              </a:spcBef>
              <a:buFont typeface="Arial" pitchFamily="34" charset="0"/>
              <a:buChar char="•"/>
            </a:pPr>
            <a:r>
              <a:rPr lang="en-US" sz="2800" b="0" dirty="0" smtClean="0">
                <a:latin typeface="Arial" charset="0"/>
              </a:rPr>
              <a:t>Direct link available at www.historicbridges.org </a:t>
            </a:r>
            <a:endParaRPr lang="en-US" sz="2800" b="0" dirty="0" smtClean="0">
              <a:latin typeface="Arial" charset="0"/>
            </a:endParaRPr>
          </a:p>
          <a:p>
            <a:pPr marL="457200" indent="-457200" eaLnBrk="1" hangingPunct="1">
              <a:spcBef>
                <a:spcPct val="50000"/>
              </a:spcBef>
              <a:buFont typeface="Arial" pitchFamily="34" charset="0"/>
              <a:buChar char="•"/>
            </a:pPr>
            <a:r>
              <a:rPr lang="en-US" sz="2800" b="0" dirty="0" smtClean="0">
                <a:latin typeface="Arial" charset="0"/>
              </a:rPr>
              <a:t>I also have a small number of copies available here for $10. I also have mail order forms for the book available.</a:t>
            </a:r>
            <a:endParaRPr lang="en-US" sz="2800" b="0" dirty="0">
              <a:latin typeface="Arial" charset="0"/>
            </a:endParaRPr>
          </a:p>
        </p:txBody>
      </p:sp>
      <p:pic>
        <p:nvPicPr>
          <p:cNvPr id="1034"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
          <p:cNvSpPr txBox="1">
            <a:spLocks noChangeArrowheads="1"/>
          </p:cNvSpPr>
          <p:nvPr/>
        </p:nvSpPr>
        <p:spPr bwMode="auto">
          <a:xfrm>
            <a:off x="4763" y="9242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chemeClr val="tx1"/>
                </a:solidFill>
                <a:latin typeface="Arial" charset="0"/>
              </a:rPr>
              <a:t>Available Now!</a:t>
            </a:r>
            <a:endParaRPr lang="en-US" dirty="0">
              <a:solidFill>
                <a:schemeClr val="tx1"/>
              </a:solidFill>
              <a:latin typeface="Arial" charset="0"/>
            </a:endParaRP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6400" y="1565582"/>
            <a:ext cx="3285705" cy="476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6531837"/>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88069"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a:t>
            </a:r>
          </a:p>
        </p:txBody>
      </p:sp>
      <p:pic>
        <p:nvPicPr>
          <p:cNvPr id="88070"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1"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2"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73" name="Rectangle 8"/>
          <p:cNvSpPr>
            <a:spLocks noGrp="1" noChangeArrowheads="1"/>
          </p:cNvSpPr>
          <p:nvPr>
            <p:ph type="title"/>
          </p:nvPr>
        </p:nvSpPr>
        <p:spPr>
          <a:xfrm>
            <a:off x="457200" y="-1143000"/>
            <a:ext cx="8229600" cy="1143000"/>
          </a:xfrm>
        </p:spPr>
        <p:txBody>
          <a:bodyPr/>
          <a:lstStyle/>
          <a:p>
            <a:pPr eaLnBrk="1" hangingPunct="1"/>
            <a:r>
              <a:rPr lang="en-US" smtClean="0"/>
              <a:t>Movable Bridges - Overview</a:t>
            </a:r>
          </a:p>
        </p:txBody>
      </p:sp>
      <p:sp>
        <p:nvSpPr>
          <p:cNvPr id="88074" name="Text Box 9"/>
          <p:cNvSpPr txBox="1">
            <a:spLocks noChangeArrowheads="1"/>
          </p:cNvSpPr>
          <p:nvPr/>
        </p:nvSpPr>
        <p:spPr bwMode="auto">
          <a:xfrm>
            <a:off x="0" y="4630738"/>
            <a:ext cx="91440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a:solidFill>
                  <a:srgbClr val="000000"/>
                </a:solidFill>
                <a:latin typeface="Arial" charset="0"/>
              </a:rPr>
              <a:t>Bridges may be movable, which means they are designed to open to make way for boats. Movable bridges are defined by the way they move. The actual structure type may vary, including metal truss, girder, and stringer.</a:t>
            </a:r>
          </a:p>
        </p:txBody>
      </p:sp>
      <p:pic>
        <p:nvPicPr>
          <p:cNvPr id="88066" name="Picture 10"/>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52400" y="1181100"/>
            <a:ext cx="44196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1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572000" y="1181100"/>
            <a:ext cx="44196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5" name="Text Box 12"/>
          <p:cNvSpPr txBox="1">
            <a:spLocks noChangeArrowheads="1"/>
          </p:cNvSpPr>
          <p:nvPr/>
        </p:nvSpPr>
        <p:spPr bwMode="auto">
          <a:xfrm>
            <a:off x="76200" y="1066800"/>
            <a:ext cx="320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Metal Truss</a:t>
            </a:r>
          </a:p>
        </p:txBody>
      </p:sp>
      <p:sp>
        <p:nvSpPr>
          <p:cNvPr id="88076" name="Text Box 13"/>
          <p:cNvSpPr txBox="1">
            <a:spLocks noChangeArrowheads="1"/>
          </p:cNvSpPr>
          <p:nvPr/>
        </p:nvSpPr>
        <p:spPr bwMode="auto">
          <a:xfrm>
            <a:off x="4572000" y="1111250"/>
            <a:ext cx="3276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Metal Girder</a:t>
            </a:r>
          </a:p>
        </p:txBody>
      </p:sp>
      <p:pic>
        <p:nvPicPr>
          <p:cNvPr id="15"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2296422"/>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89093"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Swing</a:t>
            </a:r>
          </a:p>
        </p:txBody>
      </p:sp>
      <p:pic>
        <p:nvPicPr>
          <p:cNvPr id="89094"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5"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6"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7" name="Rectangle 8"/>
          <p:cNvSpPr>
            <a:spLocks noGrp="1" noChangeArrowheads="1"/>
          </p:cNvSpPr>
          <p:nvPr>
            <p:ph type="title"/>
          </p:nvPr>
        </p:nvSpPr>
        <p:spPr>
          <a:xfrm>
            <a:off x="457200" y="-1143000"/>
            <a:ext cx="8229600" cy="1143000"/>
          </a:xfrm>
        </p:spPr>
        <p:txBody>
          <a:bodyPr/>
          <a:lstStyle/>
          <a:p>
            <a:pPr eaLnBrk="1" hangingPunct="1"/>
            <a:r>
              <a:rPr lang="en-US" smtClean="0"/>
              <a:t>Movable – Swing Overview</a:t>
            </a:r>
          </a:p>
        </p:txBody>
      </p:sp>
      <p:sp>
        <p:nvSpPr>
          <p:cNvPr id="89098" name="Text Box 9"/>
          <p:cNvSpPr txBox="1">
            <a:spLocks noChangeArrowheads="1"/>
          </p:cNvSpPr>
          <p:nvPr/>
        </p:nvSpPr>
        <p:spPr bwMode="auto">
          <a:xfrm>
            <a:off x="0" y="463073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a:solidFill>
                  <a:srgbClr val="000000"/>
                </a:solidFill>
                <a:latin typeface="Arial" charset="0"/>
              </a:rPr>
              <a:t>Overview: </a:t>
            </a:r>
            <a:r>
              <a:rPr lang="en-US" sz="2800" b="0" dirty="0">
                <a:solidFill>
                  <a:srgbClr val="000000"/>
                </a:solidFill>
                <a:latin typeface="Arial" charset="0"/>
              </a:rPr>
              <a:t>The swing </a:t>
            </a:r>
            <a:r>
              <a:rPr lang="en-US" sz="2800" b="0" dirty="0" smtClean="0">
                <a:solidFill>
                  <a:srgbClr val="000000"/>
                </a:solidFill>
                <a:latin typeface="Arial" charset="0"/>
              </a:rPr>
              <a:t>bridge’s movable </a:t>
            </a:r>
            <a:r>
              <a:rPr lang="en-US" sz="2800" b="0" dirty="0">
                <a:solidFill>
                  <a:srgbClr val="000000"/>
                </a:solidFill>
                <a:latin typeface="Arial" charset="0"/>
              </a:rPr>
              <a:t>span turns on a pier 90 degrees to open a channel for the boats. They fell from favor </a:t>
            </a:r>
            <a:r>
              <a:rPr lang="en-US" sz="2800" b="0" dirty="0" smtClean="0">
                <a:solidFill>
                  <a:srgbClr val="000000"/>
                </a:solidFill>
                <a:latin typeface="Arial" charset="0"/>
              </a:rPr>
              <a:t>in Chicago in the 20</a:t>
            </a:r>
            <a:r>
              <a:rPr lang="en-US" sz="2800" b="0" baseline="30000" dirty="0" smtClean="0">
                <a:solidFill>
                  <a:srgbClr val="000000"/>
                </a:solidFill>
                <a:latin typeface="Arial" charset="0"/>
              </a:rPr>
              <a:t>th</a:t>
            </a:r>
            <a:r>
              <a:rPr lang="en-US" sz="2800" b="0" dirty="0" smtClean="0">
                <a:solidFill>
                  <a:srgbClr val="000000"/>
                </a:solidFill>
                <a:latin typeface="Arial" charset="0"/>
              </a:rPr>
              <a:t> Century because </a:t>
            </a:r>
            <a:r>
              <a:rPr lang="en-US" sz="2800" b="0" dirty="0">
                <a:solidFill>
                  <a:srgbClr val="000000"/>
                </a:solidFill>
                <a:latin typeface="Arial" charset="0"/>
              </a:rPr>
              <a:t>their central pier limited the width of the channel.</a:t>
            </a:r>
            <a:endParaRPr lang="en-US" sz="2800" dirty="0">
              <a:solidFill>
                <a:srgbClr val="000000"/>
              </a:solidFill>
              <a:latin typeface="Arial" charset="0"/>
            </a:endParaRPr>
          </a:p>
        </p:txBody>
      </p:sp>
      <p:pic>
        <p:nvPicPr>
          <p:cNvPr id="89090" name="Picture 10"/>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0" y="1066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066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9" name="Text Box 12"/>
          <p:cNvSpPr txBox="1">
            <a:spLocks noChangeArrowheads="1"/>
          </p:cNvSpPr>
          <p:nvPr/>
        </p:nvSpPr>
        <p:spPr bwMode="auto">
          <a:xfrm>
            <a:off x="0" y="106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Closed</a:t>
            </a:r>
          </a:p>
        </p:txBody>
      </p:sp>
      <p:sp>
        <p:nvSpPr>
          <p:cNvPr id="89100" name="Text Box 13"/>
          <p:cNvSpPr txBox="1">
            <a:spLocks noChangeArrowheads="1"/>
          </p:cNvSpPr>
          <p:nvPr/>
        </p:nvSpPr>
        <p:spPr bwMode="auto">
          <a:xfrm>
            <a:off x="4572000" y="106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Open</a:t>
            </a:r>
          </a:p>
        </p:txBody>
      </p:sp>
      <p:pic>
        <p:nvPicPr>
          <p:cNvPr id="14"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4019649"/>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91141"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Swing</a:t>
            </a:r>
          </a:p>
        </p:txBody>
      </p:sp>
      <p:pic>
        <p:nvPicPr>
          <p:cNvPr id="91142"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3"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4"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Rectangle 8"/>
          <p:cNvSpPr>
            <a:spLocks noGrp="1" noChangeArrowheads="1"/>
          </p:cNvSpPr>
          <p:nvPr>
            <p:ph type="title"/>
          </p:nvPr>
        </p:nvSpPr>
        <p:spPr>
          <a:xfrm>
            <a:off x="457200" y="-1143000"/>
            <a:ext cx="8229600" cy="1143000"/>
          </a:xfrm>
        </p:spPr>
        <p:txBody>
          <a:bodyPr/>
          <a:lstStyle/>
          <a:p>
            <a:pPr eaLnBrk="1" hangingPunct="1"/>
            <a:r>
              <a:rPr lang="en-US" smtClean="0"/>
              <a:t>Movable – Swing Oddities</a:t>
            </a:r>
          </a:p>
        </p:txBody>
      </p:sp>
      <p:sp>
        <p:nvSpPr>
          <p:cNvPr id="91146" name="Text Box 9"/>
          <p:cNvSpPr txBox="1">
            <a:spLocks noChangeArrowheads="1"/>
          </p:cNvSpPr>
          <p:nvPr/>
        </p:nvSpPr>
        <p:spPr bwMode="auto">
          <a:xfrm>
            <a:off x="0" y="4630738"/>
            <a:ext cx="9144000" cy="222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a:solidFill>
                  <a:srgbClr val="000000"/>
                </a:solidFill>
                <a:latin typeface="Arial" charset="0"/>
              </a:rPr>
              <a:t>Appearance: </a:t>
            </a:r>
            <a:r>
              <a:rPr lang="en-US" sz="2800" b="0" dirty="0">
                <a:solidFill>
                  <a:srgbClr val="000000"/>
                </a:solidFill>
                <a:latin typeface="Arial" charset="0"/>
              </a:rPr>
              <a:t>Some </a:t>
            </a:r>
            <a:r>
              <a:rPr lang="en-US" sz="2800" b="0" dirty="0" smtClean="0">
                <a:solidFill>
                  <a:srgbClr val="000000"/>
                </a:solidFill>
                <a:latin typeface="Arial" charset="0"/>
              </a:rPr>
              <a:t>bridges </a:t>
            </a:r>
            <a:r>
              <a:rPr lang="en-US" sz="2800" b="0" dirty="0">
                <a:solidFill>
                  <a:srgbClr val="000000"/>
                </a:solidFill>
                <a:latin typeface="Arial" charset="0"/>
              </a:rPr>
              <a:t>may have the </a:t>
            </a:r>
            <a:r>
              <a:rPr lang="en-US" sz="2800" b="0" dirty="0" smtClean="0">
                <a:solidFill>
                  <a:srgbClr val="000000"/>
                </a:solidFill>
                <a:latin typeface="Arial" charset="0"/>
              </a:rPr>
              <a:t>swing pier </a:t>
            </a:r>
            <a:r>
              <a:rPr lang="en-US" sz="2800" b="0" dirty="0">
                <a:solidFill>
                  <a:srgbClr val="000000"/>
                </a:solidFill>
                <a:latin typeface="Arial" charset="0"/>
              </a:rPr>
              <a:t>of the bridge offshore, which increased channel width. Other </a:t>
            </a:r>
            <a:r>
              <a:rPr lang="en-US" sz="2800" b="0" dirty="0" smtClean="0">
                <a:solidFill>
                  <a:srgbClr val="000000"/>
                </a:solidFill>
                <a:latin typeface="Arial" charset="0"/>
              </a:rPr>
              <a:t>examples </a:t>
            </a:r>
            <a:r>
              <a:rPr lang="en-US" sz="2800" b="0" dirty="0">
                <a:solidFill>
                  <a:srgbClr val="000000"/>
                </a:solidFill>
                <a:latin typeface="Arial" charset="0"/>
              </a:rPr>
              <a:t>may be shorter at one end which will also have a counterweight, and are known as bobtail swing bridges</a:t>
            </a:r>
            <a:r>
              <a:rPr lang="en-US" sz="2800" b="0" dirty="0" smtClean="0">
                <a:solidFill>
                  <a:srgbClr val="000000"/>
                </a:solidFill>
                <a:latin typeface="Arial" charset="0"/>
              </a:rPr>
              <a:t>. These are uncommon.</a:t>
            </a:r>
            <a:endParaRPr lang="en-US" sz="2800" b="0" dirty="0">
              <a:solidFill>
                <a:srgbClr val="000000"/>
              </a:solidFill>
              <a:latin typeface="Arial" charset="0"/>
            </a:endParaRPr>
          </a:p>
        </p:txBody>
      </p:sp>
      <p:pic>
        <p:nvPicPr>
          <p:cNvPr id="9113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1430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147" name="Text Box 11"/>
          <p:cNvSpPr txBox="1">
            <a:spLocks noChangeArrowheads="1"/>
          </p:cNvSpPr>
          <p:nvPr/>
        </p:nvSpPr>
        <p:spPr bwMode="auto">
          <a:xfrm>
            <a:off x="0" y="1143000"/>
            <a:ext cx="320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Offshore Pier</a:t>
            </a:r>
          </a:p>
        </p:txBody>
      </p:sp>
      <p:pic>
        <p:nvPicPr>
          <p:cNvPr id="91139"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1430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148" name="Text Box 13"/>
          <p:cNvSpPr txBox="1">
            <a:spLocks noChangeArrowheads="1"/>
          </p:cNvSpPr>
          <p:nvPr/>
        </p:nvSpPr>
        <p:spPr bwMode="auto">
          <a:xfrm>
            <a:off x="4572000" y="1143000"/>
            <a:ext cx="320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Bobtail</a:t>
            </a:r>
          </a:p>
        </p:txBody>
      </p:sp>
      <p:sp>
        <p:nvSpPr>
          <p:cNvPr id="91149" name="AutoShape 14"/>
          <p:cNvSpPr>
            <a:spLocks noChangeArrowheads="1"/>
          </p:cNvSpPr>
          <p:nvPr/>
        </p:nvSpPr>
        <p:spPr bwMode="auto">
          <a:xfrm>
            <a:off x="1600200" y="1676400"/>
            <a:ext cx="838200" cy="762000"/>
          </a:xfrm>
          <a:prstGeom prst="downArrow">
            <a:avLst>
              <a:gd name="adj1" fmla="val 50000"/>
              <a:gd name="adj2" fmla="val 40625"/>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en-US">
              <a:solidFill>
                <a:srgbClr val="000000"/>
              </a:solidFill>
            </a:endParaRPr>
          </a:p>
        </p:txBody>
      </p:sp>
      <p:sp>
        <p:nvSpPr>
          <p:cNvPr id="91150" name="AutoShape 15"/>
          <p:cNvSpPr>
            <a:spLocks noChangeArrowheads="1"/>
          </p:cNvSpPr>
          <p:nvPr/>
        </p:nvSpPr>
        <p:spPr bwMode="auto">
          <a:xfrm>
            <a:off x="4572000" y="1676400"/>
            <a:ext cx="838200" cy="990600"/>
          </a:xfrm>
          <a:prstGeom prst="downArrow">
            <a:avLst>
              <a:gd name="adj1" fmla="val 50000"/>
              <a:gd name="adj2" fmla="val 48011"/>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en-US">
              <a:solidFill>
                <a:srgbClr val="000000"/>
              </a:solidFill>
            </a:endParaRPr>
          </a:p>
        </p:txBody>
      </p:sp>
      <p:pic>
        <p:nvPicPr>
          <p:cNvPr id="16"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301519"/>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92165"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Bascule</a:t>
            </a:r>
          </a:p>
        </p:txBody>
      </p:sp>
      <p:pic>
        <p:nvPicPr>
          <p:cNvPr id="92166"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7"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9" name="Rectangle 8"/>
          <p:cNvSpPr>
            <a:spLocks noGrp="1" noChangeArrowheads="1"/>
          </p:cNvSpPr>
          <p:nvPr>
            <p:ph type="title"/>
          </p:nvPr>
        </p:nvSpPr>
        <p:spPr>
          <a:xfrm>
            <a:off x="457200" y="-1143000"/>
            <a:ext cx="8229600" cy="1143000"/>
          </a:xfrm>
        </p:spPr>
        <p:txBody>
          <a:bodyPr/>
          <a:lstStyle/>
          <a:p>
            <a:pPr eaLnBrk="1" hangingPunct="1"/>
            <a:r>
              <a:rPr lang="en-US" smtClean="0"/>
              <a:t>Movable – Bascule Overview</a:t>
            </a:r>
          </a:p>
        </p:txBody>
      </p:sp>
      <p:sp>
        <p:nvSpPr>
          <p:cNvPr id="92170" name="Text Box 9"/>
          <p:cNvSpPr txBox="1">
            <a:spLocks noChangeArrowheads="1"/>
          </p:cNvSpPr>
          <p:nvPr/>
        </p:nvSpPr>
        <p:spPr bwMode="auto">
          <a:xfrm>
            <a:off x="0" y="4572000"/>
            <a:ext cx="91440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a:solidFill>
                  <a:srgbClr val="000000"/>
                </a:solidFill>
                <a:latin typeface="Arial" charset="0"/>
              </a:rPr>
              <a:t>Overview: </a:t>
            </a:r>
            <a:r>
              <a:rPr lang="en-US" sz="2800" b="0" dirty="0">
                <a:solidFill>
                  <a:srgbClr val="000000"/>
                </a:solidFill>
                <a:latin typeface="Arial" charset="0"/>
              </a:rPr>
              <a:t>Bascule literally means “seesaw.” A bascule bridge operates by rotating up to open the channel. Counterweights provide the balance to make this motion possible. Offering good channel clearance, they are a popular type of movable </a:t>
            </a:r>
            <a:r>
              <a:rPr lang="en-US" sz="2800" b="0" dirty="0" smtClean="0">
                <a:solidFill>
                  <a:srgbClr val="000000"/>
                </a:solidFill>
                <a:latin typeface="Arial" charset="0"/>
              </a:rPr>
              <a:t>bridge.</a:t>
            </a:r>
            <a:endParaRPr lang="en-US" sz="2800" b="0" dirty="0">
              <a:solidFill>
                <a:srgbClr val="000000"/>
              </a:solidFill>
              <a:latin typeface="Arial" charset="0"/>
            </a:endParaRPr>
          </a:p>
        </p:txBody>
      </p:sp>
      <p:pic>
        <p:nvPicPr>
          <p:cNvPr id="92162" name="Picture 10"/>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0" y="1066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3" name="Picture 1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572000" y="1066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1" name="Text Box 12"/>
          <p:cNvSpPr txBox="1">
            <a:spLocks noChangeArrowheads="1"/>
          </p:cNvSpPr>
          <p:nvPr/>
        </p:nvSpPr>
        <p:spPr bwMode="auto">
          <a:xfrm>
            <a:off x="-18393" y="106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dirty="0">
                <a:solidFill>
                  <a:srgbClr val="FFFFFF"/>
                </a:solidFill>
                <a:latin typeface="Arial" charset="0"/>
              </a:rPr>
              <a:t>Closed</a:t>
            </a:r>
          </a:p>
        </p:txBody>
      </p:sp>
      <p:sp>
        <p:nvSpPr>
          <p:cNvPr id="92172" name="Text Box 13"/>
          <p:cNvSpPr txBox="1">
            <a:spLocks noChangeArrowheads="1"/>
          </p:cNvSpPr>
          <p:nvPr/>
        </p:nvSpPr>
        <p:spPr bwMode="auto">
          <a:xfrm>
            <a:off x="4572000" y="106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dirty="0">
                <a:solidFill>
                  <a:srgbClr val="FFFFFF"/>
                </a:solidFill>
                <a:latin typeface="Arial" charset="0"/>
              </a:rPr>
              <a:t>Open</a:t>
            </a:r>
          </a:p>
        </p:txBody>
      </p:sp>
      <p:pic>
        <p:nvPicPr>
          <p:cNvPr id="14"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071703"/>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Owner\Downloads\New folder (3)\p145086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480" b="20566"/>
          <a:stretch/>
        </p:blipFill>
        <p:spPr bwMode="auto">
          <a:xfrm>
            <a:off x="-1" y="862013"/>
            <a:ext cx="5851525" cy="3767931"/>
          </a:xfrm>
          <a:prstGeom prst="rect">
            <a:avLst/>
          </a:prstGeom>
          <a:noFill/>
          <a:extLst>
            <a:ext uri="{909E8E84-426E-40DD-AFC4-6F175D3DCCD1}">
              <a14:hiddenFill xmlns:a14="http://schemas.microsoft.com/office/drawing/2010/main">
                <a:solidFill>
                  <a:srgbClr val="FFFFFF"/>
                </a:solidFill>
              </a14:hiddenFill>
            </a:ext>
          </a:extLst>
        </p:spPr>
      </p:pic>
      <p:sp>
        <p:nvSpPr>
          <p:cNvPr id="93188"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solidFill>
                <a:srgbClr val="000000"/>
              </a:solidFill>
            </a:endParaRPr>
          </a:p>
        </p:txBody>
      </p:sp>
      <p:sp>
        <p:nvSpPr>
          <p:cNvPr id="93189"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rgbClr val="000000"/>
                </a:solidFill>
                <a:latin typeface="Arial" charset="0"/>
              </a:rPr>
              <a:t>Movable Bridges: Bascule</a:t>
            </a:r>
          </a:p>
        </p:txBody>
      </p:sp>
      <p:pic>
        <p:nvPicPr>
          <p:cNvPr id="93190"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2"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3" name="Rectangle 8"/>
          <p:cNvSpPr>
            <a:spLocks noGrp="1" noChangeArrowheads="1"/>
          </p:cNvSpPr>
          <p:nvPr>
            <p:ph type="title"/>
          </p:nvPr>
        </p:nvSpPr>
        <p:spPr>
          <a:xfrm>
            <a:off x="457200" y="-1143000"/>
            <a:ext cx="8229600" cy="1143000"/>
          </a:xfrm>
        </p:spPr>
        <p:txBody>
          <a:bodyPr/>
          <a:lstStyle/>
          <a:p>
            <a:pPr eaLnBrk="1" hangingPunct="1"/>
            <a:r>
              <a:rPr lang="en-US" smtClean="0"/>
              <a:t>Movable – Bascule Appearance</a:t>
            </a:r>
          </a:p>
        </p:txBody>
      </p:sp>
      <p:sp>
        <p:nvSpPr>
          <p:cNvPr id="93194" name="Text Box 9"/>
          <p:cNvSpPr txBox="1">
            <a:spLocks noChangeArrowheads="1"/>
          </p:cNvSpPr>
          <p:nvPr/>
        </p:nvSpPr>
        <p:spPr bwMode="auto">
          <a:xfrm>
            <a:off x="0" y="4630738"/>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dirty="0">
                <a:solidFill>
                  <a:srgbClr val="000000"/>
                </a:solidFill>
                <a:latin typeface="Arial" charset="0"/>
              </a:rPr>
              <a:t>Appearance: </a:t>
            </a:r>
            <a:r>
              <a:rPr lang="en-US" sz="2800" b="0" dirty="0">
                <a:solidFill>
                  <a:srgbClr val="000000"/>
                </a:solidFill>
                <a:latin typeface="Arial" charset="0"/>
              </a:rPr>
              <a:t>Bascule bridges may have one moving section, called a single-leaf bascule bridge, or have two sections, called a double-leaf bascule bridge</a:t>
            </a:r>
            <a:r>
              <a:rPr lang="en-US" sz="2800" b="0" dirty="0" smtClean="0">
                <a:solidFill>
                  <a:srgbClr val="000000"/>
                </a:solidFill>
                <a:latin typeface="Arial" charset="0"/>
              </a:rPr>
              <a:t>. Railroads liked the rigidity of single leaf bascules. Most double-leaf bascules are highway bridges.</a:t>
            </a:r>
            <a:endParaRPr lang="en-US" sz="2800" b="0" dirty="0">
              <a:solidFill>
                <a:srgbClr val="000000"/>
              </a:solidFill>
              <a:latin typeface="Arial" charset="0"/>
            </a:endParaRPr>
          </a:p>
        </p:txBody>
      </p:sp>
      <p:pic>
        <p:nvPicPr>
          <p:cNvPr id="93187" name="Picture 1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191000" y="915194"/>
            <a:ext cx="49530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195" name="Text Box 12"/>
          <p:cNvSpPr txBox="1">
            <a:spLocks noChangeArrowheads="1"/>
          </p:cNvSpPr>
          <p:nvPr/>
        </p:nvSpPr>
        <p:spPr bwMode="auto">
          <a:xfrm>
            <a:off x="-76200" y="8382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Single</a:t>
            </a:r>
          </a:p>
        </p:txBody>
      </p:sp>
      <p:sp>
        <p:nvSpPr>
          <p:cNvPr id="93196" name="Text Box 13"/>
          <p:cNvSpPr txBox="1">
            <a:spLocks noChangeArrowheads="1"/>
          </p:cNvSpPr>
          <p:nvPr/>
        </p:nvSpPr>
        <p:spPr bwMode="auto">
          <a:xfrm>
            <a:off x="-76200" y="133985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Leaf</a:t>
            </a:r>
          </a:p>
        </p:txBody>
      </p:sp>
      <p:sp>
        <p:nvSpPr>
          <p:cNvPr id="93197" name="Text Box 14"/>
          <p:cNvSpPr txBox="1">
            <a:spLocks noChangeArrowheads="1"/>
          </p:cNvSpPr>
          <p:nvPr/>
        </p:nvSpPr>
        <p:spPr bwMode="auto">
          <a:xfrm>
            <a:off x="4191000" y="94615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Double</a:t>
            </a:r>
          </a:p>
        </p:txBody>
      </p:sp>
      <p:sp>
        <p:nvSpPr>
          <p:cNvPr id="93198" name="Text Box 15"/>
          <p:cNvSpPr txBox="1">
            <a:spLocks noChangeArrowheads="1"/>
          </p:cNvSpPr>
          <p:nvPr/>
        </p:nvSpPr>
        <p:spPr bwMode="auto">
          <a:xfrm>
            <a:off x="4191000" y="1447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000000"/>
                </a:solidFill>
                <a:latin typeface="Arial" charset="0"/>
              </a:rPr>
              <a:t>Leaf</a:t>
            </a:r>
          </a:p>
        </p:txBody>
      </p:sp>
      <p:pic>
        <p:nvPicPr>
          <p:cNvPr id="16" name="Picture 13">
            <a:hlinkClick r:id="rId7" action="ppaction://hlinksldjump"/>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8156265"/>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9825</TotalTime>
  <Words>2053</Words>
  <Application>Microsoft Office PowerPoint</Application>
  <PresentationFormat>On-screen Show (4:3)</PresentationFormat>
  <Paragraphs>246</Paragraphs>
  <Slides>47</Slides>
  <Notes>4</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Default Design</vt:lpstr>
      <vt:lpstr>Starting Slide</vt:lpstr>
      <vt:lpstr>Logo and Title</vt:lpstr>
      <vt:lpstr>Bridges That Move</vt:lpstr>
      <vt:lpstr>Bridges That Move</vt:lpstr>
      <vt:lpstr>Movable Bridges - Overview</vt:lpstr>
      <vt:lpstr>Movable – Swing Overview</vt:lpstr>
      <vt:lpstr>Movable – Swing Oddities</vt:lpstr>
      <vt:lpstr>Movable – Bascule Overview</vt:lpstr>
      <vt:lpstr>Movable – Bascule Appearance</vt:lpstr>
      <vt:lpstr>Movable – Bascule Appearance</vt:lpstr>
      <vt:lpstr>Movable – Vertical Overview</vt:lpstr>
      <vt:lpstr>Bridge Engineers</vt:lpstr>
      <vt:lpstr>Bridge Engineers</vt:lpstr>
      <vt:lpstr>Bridge Engineers</vt:lpstr>
      <vt:lpstr>Bridge Engineers</vt:lpstr>
      <vt:lpstr>Bridge Engineers</vt:lpstr>
      <vt:lpstr>Bridge Engineers</vt:lpstr>
      <vt:lpstr>Bridge Engineers</vt:lpstr>
      <vt:lpstr>Bridge Engineers</vt:lpstr>
      <vt:lpstr>Bridge Engineers</vt:lpstr>
      <vt:lpstr>Bridge Engineers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Selected Bridges</vt:lpstr>
      <vt:lpstr>Preservation Philosophy</vt:lpstr>
      <vt:lpstr>Preservation Philosophy</vt:lpstr>
      <vt:lpstr>Preservation Philosophy</vt:lpstr>
      <vt:lpstr>Preservation Philosophy</vt:lpstr>
      <vt:lpstr>Preservation Philosophy</vt:lpstr>
      <vt:lpstr>Preservation Philosophy</vt:lpstr>
      <vt:lpstr>Preservation Philosophy</vt:lpstr>
      <vt:lpstr>Preservation Philosophy</vt:lpstr>
      <vt:lpstr>The Book</vt:lpstr>
      <vt:lpstr>The Book</vt:lpstr>
      <vt:lpstr>The Book</vt:lpstr>
    </vt:vector>
  </TitlesOfParts>
  <Company>Historic Bridges of Michigan and Elsewhere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Nathan Holth</dc:creator>
  <cp:lastModifiedBy>Nathan Holth</cp:lastModifiedBy>
  <cp:revision>415</cp:revision>
  <dcterms:created xsi:type="dcterms:W3CDTF">2007-04-30T01:28:41Z</dcterms:created>
  <dcterms:modified xsi:type="dcterms:W3CDTF">2013-03-04T06:16:15Z</dcterms:modified>
</cp:coreProperties>
</file>