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handoutMasterIdLst>
    <p:handoutMasterId r:id="rId43"/>
  </p:handoutMasterIdLst>
  <p:sldIdLst>
    <p:sldId id="279" r:id="rId3"/>
    <p:sldId id="280" r:id="rId4"/>
    <p:sldId id="361" r:id="rId5"/>
    <p:sldId id="368" r:id="rId6"/>
    <p:sldId id="369" r:id="rId7"/>
    <p:sldId id="374" r:id="rId8"/>
    <p:sldId id="403" r:id="rId9"/>
    <p:sldId id="404" r:id="rId10"/>
    <p:sldId id="405" r:id="rId11"/>
    <p:sldId id="402" r:id="rId12"/>
    <p:sldId id="375" r:id="rId13"/>
    <p:sldId id="371" r:id="rId14"/>
    <p:sldId id="390" r:id="rId15"/>
    <p:sldId id="364" r:id="rId16"/>
    <p:sldId id="393" r:id="rId17"/>
    <p:sldId id="394" r:id="rId18"/>
    <p:sldId id="372" r:id="rId19"/>
    <p:sldId id="376" r:id="rId20"/>
    <p:sldId id="378" r:id="rId21"/>
    <p:sldId id="365" r:id="rId22"/>
    <p:sldId id="400" r:id="rId23"/>
    <p:sldId id="396" r:id="rId24"/>
    <p:sldId id="397" r:id="rId25"/>
    <p:sldId id="398" r:id="rId26"/>
    <p:sldId id="363" r:id="rId27"/>
    <p:sldId id="399" r:id="rId28"/>
    <p:sldId id="406" r:id="rId29"/>
    <p:sldId id="410" r:id="rId30"/>
    <p:sldId id="411" r:id="rId31"/>
    <p:sldId id="412" r:id="rId32"/>
    <p:sldId id="387" r:id="rId33"/>
    <p:sldId id="388" r:id="rId34"/>
    <p:sldId id="413" r:id="rId35"/>
    <p:sldId id="383" r:id="rId36"/>
    <p:sldId id="401" r:id="rId37"/>
    <p:sldId id="395" r:id="rId38"/>
    <p:sldId id="415" r:id="rId39"/>
    <p:sldId id="391" r:id="rId40"/>
    <p:sldId id="379" r:id="rId41"/>
    <p:sldId id="389" r:id="rId42"/>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FF6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62" autoAdjust="0"/>
    <p:restoredTop sz="94554" autoAdjust="0"/>
  </p:normalViewPr>
  <p:slideViewPr>
    <p:cSldViewPr>
      <p:cViewPr>
        <p:scale>
          <a:sx n="66" d="100"/>
          <a:sy n="66" d="100"/>
        </p:scale>
        <p:origin x="-2334" y="-4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454D63DC-15E2-429E-9215-4F0095AD17E1}" type="datetimeFigureOut">
              <a:rPr lang="en-US" smtClean="0"/>
              <a:t>5/14/2013</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809040FD-48AE-497A-9E92-BFC2063F255C}" type="slidenum">
              <a:rPr lang="en-US" smtClean="0"/>
              <a:t>‹#›</a:t>
            </a:fld>
            <a:endParaRPr lang="en-US"/>
          </a:p>
        </p:txBody>
      </p:sp>
    </p:spTree>
    <p:extLst>
      <p:ext uri="{BB962C8B-B14F-4D97-AF65-F5344CB8AC3E}">
        <p14:creationId xmlns:p14="http://schemas.microsoft.com/office/powerpoint/2010/main" val="6848006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5EE9899-A066-4960-A043-FBF1F1CCB26E}" type="slidenum">
              <a:rPr lang="en-US"/>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2A8BB57-782A-4150-8829-355D2223FEDF}"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764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769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21D79BD-17E2-4B0F-8855-43E7C23E9DB0}" type="slidenum">
              <a:rPr lang="en-US"/>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6197233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3140581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0363914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9655160"/>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7453051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4705647"/>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27943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719812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D7798EE-253E-4109-BCDE-C8C2F0FD253F}" type="slidenum">
              <a:rPr lang="en-US"/>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1281918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3572189"/>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447800"/>
            <a:ext cx="2057400" cy="7573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47800"/>
            <a:ext cx="6019800" cy="7573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880554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447800"/>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83050763"/>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943132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C14D18E-A973-4BDE-801D-A0227068345C}"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1895D7D-AD7F-441D-8E1E-F97AECFBF219}" type="slidenum">
              <a:rPr lang="en-US"/>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A1D07AA-423B-4D10-8D88-C382A1C17CE2}"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2A8CFA84-E602-45F1-A552-A04FAA3CC39B}"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4CA3DDE-B2B4-4CE6-8A90-527E44A9179C}"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31E1DD8-3EE9-4DA2-8560-D1E0835E8D52}"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FD0BF66-E930-40A7-85B4-61F72300159F}"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5334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07F987EA-CE7B-4374-9633-1018CD79D8D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Verdana" pitchFamily="34" charset="0"/>
        </a:defRPr>
      </a:lvl2pPr>
      <a:lvl3pPr algn="ctr" rtl="0" fontAlgn="base">
        <a:spcBef>
          <a:spcPct val="0"/>
        </a:spcBef>
        <a:spcAft>
          <a:spcPct val="0"/>
        </a:spcAft>
        <a:defRPr sz="4400">
          <a:solidFill>
            <a:schemeClr val="tx2"/>
          </a:solidFill>
          <a:latin typeface="Verdana" pitchFamily="34" charset="0"/>
        </a:defRPr>
      </a:lvl3pPr>
      <a:lvl4pPr algn="ctr" rtl="0" fontAlgn="base">
        <a:spcBef>
          <a:spcPct val="0"/>
        </a:spcBef>
        <a:spcAft>
          <a:spcPct val="0"/>
        </a:spcAft>
        <a:defRPr sz="4400">
          <a:solidFill>
            <a:schemeClr val="tx2"/>
          </a:solidFill>
          <a:latin typeface="Verdana" pitchFamily="34" charset="0"/>
        </a:defRPr>
      </a:lvl4pPr>
      <a:lvl5pPr algn="ctr" rtl="0" fontAlgn="base">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bwMode="auto">
          <a:xfrm>
            <a:off x="457200" y="-1447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Historic Bridges</a:t>
            </a:r>
          </a:p>
        </p:txBody>
      </p:sp>
    </p:spTree>
    <p:extLst>
      <p:ext uri="{BB962C8B-B14F-4D97-AF65-F5344CB8AC3E}">
        <p14:creationId xmlns:p14="http://schemas.microsoft.com/office/powerpoint/2010/main" val="41083469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e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3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1"/>
          <p:cNvSpPr>
            <a:spLocks noChangeArrowheads="1"/>
          </p:cNvSpPr>
          <p:nvPr/>
        </p:nvSpPr>
        <p:spPr bwMode="auto">
          <a:xfrm>
            <a:off x="0" y="0"/>
            <a:ext cx="9144000" cy="6858000"/>
          </a:xfrm>
          <a:prstGeom prst="rect">
            <a:avLst/>
          </a:prstGeom>
          <a:solidFill>
            <a:schemeClr val="tx2"/>
          </a:solidFill>
          <a:ln w="9525">
            <a:solidFill>
              <a:schemeClr val="tx1"/>
            </a:solidFill>
            <a:miter lim="800000"/>
            <a:headEnd/>
            <a:tailEnd/>
          </a:ln>
        </p:spPr>
        <p:txBody>
          <a:bodyPr wrap="none" anchor="ctr"/>
          <a:lstStyle/>
          <a:p>
            <a:pPr algn="ctr"/>
            <a:endParaRPr lang="en-US" dirty="0"/>
          </a:p>
        </p:txBody>
      </p:sp>
      <p:cxnSp>
        <p:nvCxnSpPr>
          <p:cNvPr id="7" name="Straight Connector 6"/>
          <p:cNvCxnSpPr/>
          <p:nvPr/>
        </p:nvCxnSpPr>
        <p:spPr bwMode="auto">
          <a:xfrm>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cxnSp>
        <p:nvCxnSpPr>
          <p:cNvPr id="11" name="Straight Connector 10"/>
          <p:cNvCxnSpPr/>
          <p:nvPr/>
        </p:nvCxnSpPr>
        <p:spPr bwMode="auto">
          <a:xfrm rot="10800000" flipV="1">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sp>
        <p:nvSpPr>
          <p:cNvPr id="107525" name="Rectangle 10"/>
          <p:cNvSpPr>
            <a:spLocks noGrp="1" noChangeArrowheads="1"/>
          </p:cNvSpPr>
          <p:nvPr>
            <p:ph type="title"/>
          </p:nvPr>
        </p:nvSpPr>
        <p:spPr>
          <a:xfrm>
            <a:off x="381000" y="-2362200"/>
            <a:ext cx="8229600" cy="1143000"/>
          </a:xfrm>
        </p:spPr>
        <p:txBody>
          <a:bodyPr/>
          <a:lstStyle/>
          <a:p>
            <a:pPr eaLnBrk="1" hangingPunct="1"/>
            <a:r>
              <a:rPr lang="en-US" dirty="0" smtClean="0"/>
              <a:t>Starting Slide</a:t>
            </a:r>
          </a:p>
        </p:txBody>
      </p:sp>
      <p:sp>
        <p:nvSpPr>
          <p:cNvPr id="107526" name="Text Box 12"/>
          <p:cNvSpPr txBox="1">
            <a:spLocks noChangeArrowheads="1"/>
          </p:cNvSpPr>
          <p:nvPr/>
        </p:nvSpPr>
        <p:spPr bwMode="auto">
          <a:xfrm>
            <a:off x="0" y="4267200"/>
            <a:ext cx="9144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8000" dirty="0">
                <a:solidFill>
                  <a:srgbClr val="33CC33"/>
                </a:solidFill>
                <a:latin typeface="Arial" charset="0"/>
              </a:rPr>
              <a:t>Slides</a:t>
            </a:r>
            <a:br>
              <a:rPr lang="en-US" sz="8000" dirty="0">
                <a:solidFill>
                  <a:srgbClr val="33CC33"/>
                </a:solidFill>
                <a:latin typeface="Arial" charset="0"/>
              </a:rPr>
            </a:br>
            <a:r>
              <a:rPr lang="en-US" sz="8000" dirty="0">
                <a:solidFill>
                  <a:srgbClr val="33CC33"/>
                </a:solidFill>
                <a:latin typeface="Arial" charset="0"/>
              </a:rPr>
              <a:t>Ready</a:t>
            </a:r>
          </a:p>
        </p:txBody>
      </p:sp>
      <p:sp>
        <p:nvSpPr>
          <p:cNvPr id="5" name="Rectangle 4"/>
          <p:cNvSpPr/>
          <p:nvPr/>
        </p:nvSpPr>
        <p:spPr bwMode="auto">
          <a:xfrm>
            <a:off x="0" y="0"/>
            <a:ext cx="9144000" cy="6858000"/>
          </a:xfrm>
          <a:prstGeom prst="rect">
            <a:avLst/>
          </a:prstGeom>
          <a:noFill/>
          <a:ln w="127000" cap="flat" cmpd="sng" algn="ctr">
            <a:solidFill>
              <a:srgbClr val="002060"/>
            </a:solidFill>
            <a:prstDash val="solid"/>
            <a:round/>
            <a:headEnd type="none" w="med" len="med"/>
            <a:tailEnd type="none" w="med" len="med"/>
          </a:ln>
          <a:effectLst/>
        </p:spPr>
        <p:txBody>
          <a:bodyPr/>
          <a:lstStyle/>
          <a:p>
            <a:pPr algn="ctr">
              <a:defRPr/>
            </a:pPr>
            <a:endParaRPr lang="en-US" dirty="0">
              <a:solidFill>
                <a:schemeClr val="accent1">
                  <a:lumMod val="50000"/>
                </a:schemeClr>
              </a:solidFill>
            </a:endParaRPr>
          </a:p>
        </p:txBody>
      </p:sp>
      <p:sp>
        <p:nvSpPr>
          <p:cNvPr id="107528" name="TextBox 11"/>
          <p:cNvSpPr txBox="1">
            <a:spLocks noChangeArrowheads="1"/>
          </p:cNvSpPr>
          <p:nvPr/>
        </p:nvSpPr>
        <p:spPr bwMode="auto">
          <a:xfrm>
            <a:off x="1676400" y="152400"/>
            <a:ext cx="5791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r>
              <a:rPr lang="en-US" sz="6000" dirty="0">
                <a:solidFill>
                  <a:srgbClr val="33CC33"/>
                </a:solidFill>
                <a:latin typeface="Arial" charset="0"/>
              </a:rPr>
              <a:t>Projector  Test Screen</a:t>
            </a:r>
            <a:endParaRPr lang="en-US" sz="60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6"/>
          <p:cNvSpPr txBox="1">
            <a:spLocks noChangeArrowheads="1"/>
          </p:cNvSpPr>
          <p:nvPr/>
        </p:nvSpPr>
        <p:spPr bwMode="auto">
          <a:xfrm>
            <a:off x="-3629" y="5029200"/>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smtClean="0">
                <a:latin typeface="Verdana" pitchFamily="34" charset="0"/>
              </a:rPr>
              <a:t>Bridge is a continuous through truss constructed using the cantilever method</a:t>
            </a:r>
            <a:r>
              <a:rPr lang="en-US" sz="2800" b="1" dirty="0" smtClean="0">
                <a:latin typeface="Verdana" pitchFamily="34" charset="0"/>
              </a:rPr>
              <a:t>.</a:t>
            </a:r>
            <a:endParaRPr lang="en-US" sz="2800" b="1" dirty="0" smtClean="0">
              <a:latin typeface="Verdana" pitchFamily="34" charset="0"/>
            </a:endParaRPr>
          </a:p>
        </p:txBody>
      </p:sp>
      <p:sp>
        <p:nvSpPr>
          <p:cNvPr id="6" name="Text Box 46"/>
          <p:cNvSpPr txBox="1">
            <a:spLocks noChangeArrowheads="1"/>
          </p:cNvSpPr>
          <p:nvPr/>
        </p:nvSpPr>
        <p:spPr bwMode="auto">
          <a:xfrm>
            <a:off x="7258" y="10180"/>
            <a:ext cx="91367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err="1" smtClean="0">
                <a:latin typeface="Verdana" pitchFamily="34" charset="0"/>
              </a:rPr>
              <a:t>Thamesville</a:t>
            </a:r>
            <a:r>
              <a:rPr lang="en-US" sz="2800" b="1" dirty="0" smtClean="0">
                <a:latin typeface="Verdana" pitchFamily="34" charset="0"/>
              </a:rPr>
              <a:t> Bridge</a:t>
            </a:r>
          </a:p>
        </p:txBody>
      </p:sp>
      <p:pic>
        <p:nvPicPr>
          <p:cNvPr id="19458" name="Picture 2" descr="C:\Users\Owner\Downloads\New folder\pict5169.jpg"/>
          <p:cNvPicPr>
            <a:picLocks noChangeAspect="1" noChangeArrowheads="1"/>
          </p:cNvPicPr>
          <p:nvPr/>
        </p:nvPicPr>
        <p:blipFill rotWithShape="1">
          <a:blip r:embed="rId2">
            <a:extLst>
              <a:ext uri="{28A0092B-C50C-407E-A947-70E740481C1C}">
                <a14:useLocalDpi xmlns:a14="http://schemas.microsoft.com/office/drawing/2010/main" val="0"/>
              </a:ext>
            </a:extLst>
          </a:blip>
          <a:srcRect t="19056" b="23809"/>
          <a:stretch/>
        </p:blipFill>
        <p:spPr bwMode="auto">
          <a:xfrm>
            <a:off x="381000" y="967902"/>
            <a:ext cx="8410695" cy="3604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5713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 fill="hold"/>
                                        <p:tgtEl>
                                          <p:spTgt spid="5"/>
                                        </p:tgtEl>
                                        <p:attrNameLst>
                                          <p:attrName>ppt_w</p:attrName>
                                        </p:attrNameLst>
                                      </p:cBhvr>
                                      <p:tavLst>
                                        <p:tav tm="0">
                                          <p:val>
                                            <p:strVal val="#ppt_w+.3"/>
                                          </p:val>
                                        </p:tav>
                                        <p:tav tm="100000">
                                          <p:val>
                                            <p:strVal val="#ppt_w"/>
                                          </p:val>
                                        </p:tav>
                                      </p:tavLst>
                                    </p:anim>
                                    <p:anim calcmode="lin" valueType="num">
                                      <p:cBhvr>
                                        <p:cTn id="8" dur="200" fill="hold"/>
                                        <p:tgtEl>
                                          <p:spTgt spid="5"/>
                                        </p:tgtEl>
                                        <p:attrNameLst>
                                          <p:attrName>ppt_h</p:attrName>
                                        </p:attrNameLst>
                                      </p:cBhvr>
                                      <p:tavLst>
                                        <p:tav tm="0">
                                          <p:val>
                                            <p:strVal val="#ppt_h"/>
                                          </p:val>
                                        </p:tav>
                                        <p:tav tm="100000">
                                          <p:val>
                                            <p:strVal val="#ppt_h"/>
                                          </p:val>
                                        </p:tav>
                                      </p:tavLst>
                                    </p:anim>
                                    <p:animEffect transition="in" filter="fade">
                                      <p:cBhvr>
                                        <p:cTn id="9" dur="200"/>
                                        <p:tgtEl>
                                          <p:spTgt spid="5"/>
                                        </p:tgtEl>
                                      </p:cBhvr>
                                    </p:animEffect>
                                  </p:childTnLst>
                                </p:cTn>
                              </p:par>
                            </p:childTnLst>
                          </p:cTn>
                        </p:par>
                        <p:par>
                          <p:cTn id="10" fill="hold">
                            <p:stCondLst>
                              <p:cond delay="200"/>
                            </p:stCondLst>
                            <p:childTnLst>
                              <p:par>
                                <p:cTn id="11" presetID="50"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 fill="hold"/>
                                        <p:tgtEl>
                                          <p:spTgt spid="6"/>
                                        </p:tgtEl>
                                        <p:attrNameLst>
                                          <p:attrName>ppt_w</p:attrName>
                                        </p:attrNameLst>
                                      </p:cBhvr>
                                      <p:tavLst>
                                        <p:tav tm="0">
                                          <p:val>
                                            <p:strVal val="#ppt_w+.3"/>
                                          </p:val>
                                        </p:tav>
                                        <p:tav tm="100000">
                                          <p:val>
                                            <p:strVal val="#ppt_w"/>
                                          </p:val>
                                        </p:tav>
                                      </p:tavLst>
                                    </p:anim>
                                    <p:anim calcmode="lin" valueType="num">
                                      <p:cBhvr>
                                        <p:cTn id="14" dur="200" fill="hold"/>
                                        <p:tgtEl>
                                          <p:spTgt spid="6"/>
                                        </p:tgtEl>
                                        <p:attrNameLst>
                                          <p:attrName>ppt_h</p:attrName>
                                        </p:attrNameLst>
                                      </p:cBhvr>
                                      <p:tavLst>
                                        <p:tav tm="0">
                                          <p:val>
                                            <p:strVal val="#ppt_h"/>
                                          </p:val>
                                        </p:tav>
                                        <p:tav tm="100000">
                                          <p:val>
                                            <p:strVal val="#ppt_h"/>
                                          </p:val>
                                        </p:tav>
                                      </p:tavLst>
                                    </p:anim>
                                    <p:animEffect transition="in" filter="fade">
                                      <p:cBhvr>
                                        <p:cTn id="15"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6"/>
          <p:cNvSpPr txBox="1">
            <a:spLocks noChangeArrowheads="1"/>
          </p:cNvSpPr>
          <p:nvPr/>
        </p:nvSpPr>
        <p:spPr bwMode="auto">
          <a:xfrm>
            <a:off x="0" y="2672239"/>
            <a:ext cx="9144000" cy="41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Arial" pitchFamily="34" charset="0"/>
              <a:buChar char="•"/>
            </a:pPr>
            <a:r>
              <a:rPr lang="en-US" sz="2800" b="1" dirty="0" smtClean="0">
                <a:latin typeface="Verdana" pitchFamily="34" charset="0"/>
              </a:rPr>
              <a:t>Built </a:t>
            </a:r>
            <a:r>
              <a:rPr lang="en-US" sz="2800" b="1" dirty="0">
                <a:latin typeface="Verdana" pitchFamily="34" charset="0"/>
              </a:rPr>
              <a:t>in </a:t>
            </a:r>
            <a:r>
              <a:rPr lang="en-US" sz="2800" b="1" dirty="0" smtClean="0">
                <a:latin typeface="Verdana" pitchFamily="34" charset="0"/>
              </a:rPr>
              <a:t>1937</a:t>
            </a:r>
            <a:endParaRPr lang="en-US" sz="2800" b="1" dirty="0" smtClean="0">
              <a:latin typeface="Verdana" pitchFamily="34" charset="0"/>
            </a:endParaRPr>
          </a:p>
          <a:p>
            <a:pPr marL="457200" indent="-457200">
              <a:spcBef>
                <a:spcPct val="50000"/>
              </a:spcBef>
              <a:buFont typeface="Arial" pitchFamily="34" charset="0"/>
              <a:buChar char="•"/>
            </a:pPr>
            <a:r>
              <a:rPr lang="en-US" sz="2800" b="1" dirty="0">
                <a:latin typeface="Verdana" pitchFamily="34" charset="0"/>
              </a:rPr>
              <a:t>Builder</a:t>
            </a:r>
            <a:r>
              <a:rPr lang="en-US" sz="2800" b="1" dirty="0" smtClean="0">
                <a:latin typeface="Verdana" pitchFamily="34" charset="0"/>
              </a:rPr>
              <a:t>: Canadian </a:t>
            </a:r>
            <a:r>
              <a:rPr lang="en-US" sz="2800" b="1" dirty="0">
                <a:latin typeface="Verdana" pitchFamily="34" charset="0"/>
              </a:rPr>
              <a:t>Bridge Company of </a:t>
            </a:r>
            <a:r>
              <a:rPr lang="en-US" sz="2800" b="1" dirty="0" err="1">
                <a:latin typeface="Verdana" pitchFamily="34" charset="0"/>
              </a:rPr>
              <a:t>Walkerville</a:t>
            </a:r>
            <a:r>
              <a:rPr lang="en-US" sz="2800" b="1" dirty="0">
                <a:latin typeface="Verdana" pitchFamily="34" charset="0"/>
              </a:rPr>
              <a:t>, </a:t>
            </a:r>
            <a:r>
              <a:rPr lang="en-US" sz="2800" b="1" dirty="0" smtClean="0">
                <a:latin typeface="Verdana" pitchFamily="34" charset="0"/>
              </a:rPr>
              <a:t>Ontario</a:t>
            </a:r>
          </a:p>
          <a:p>
            <a:pPr marL="457200" indent="-457200">
              <a:spcBef>
                <a:spcPct val="50000"/>
              </a:spcBef>
              <a:buFont typeface="Arial" pitchFamily="34" charset="0"/>
              <a:buChar char="•"/>
            </a:pPr>
            <a:r>
              <a:rPr lang="en-US" sz="2800" b="1" dirty="0" smtClean="0">
                <a:latin typeface="Verdana" pitchFamily="34" charset="0"/>
              </a:rPr>
              <a:t>Designer: Ontario Department of Highways under Arthur Sedgwick. </a:t>
            </a:r>
            <a:r>
              <a:rPr lang="en-US" sz="2800" b="1" dirty="0" smtClean="0">
                <a:latin typeface="Verdana" pitchFamily="34" charset="0"/>
              </a:rPr>
              <a:t>(Sedgwick </a:t>
            </a:r>
            <a:r>
              <a:rPr lang="en-US" sz="2800" b="1" dirty="0" smtClean="0">
                <a:latin typeface="Verdana" pitchFamily="34" charset="0"/>
              </a:rPr>
              <a:t>is credited with introducing the rigid-frame bridge to Ontario</a:t>
            </a:r>
            <a:r>
              <a:rPr lang="en-US" sz="2800" b="1" dirty="0" smtClean="0">
                <a:latin typeface="Verdana" pitchFamily="34" charset="0"/>
              </a:rPr>
              <a:t>.)</a:t>
            </a:r>
            <a:endParaRPr lang="en-US" sz="2800" b="1" dirty="0" smtClean="0">
              <a:latin typeface="Verdana" pitchFamily="34" charset="0"/>
            </a:endParaRPr>
          </a:p>
          <a:p>
            <a:pPr marL="457200" indent="-457200">
              <a:spcBef>
                <a:spcPct val="50000"/>
              </a:spcBef>
              <a:buFont typeface="Arial" pitchFamily="34" charset="0"/>
              <a:buChar char="•"/>
            </a:pPr>
            <a:r>
              <a:rPr lang="en-US" sz="2800" b="1" dirty="0">
                <a:latin typeface="Verdana" pitchFamily="34" charset="0"/>
              </a:rPr>
              <a:t>320 Feet (97.5 Meters) in length.</a:t>
            </a:r>
          </a:p>
        </p:txBody>
      </p:sp>
      <p:sp>
        <p:nvSpPr>
          <p:cNvPr id="6" name="Text Box 46"/>
          <p:cNvSpPr txBox="1">
            <a:spLocks noChangeArrowheads="1"/>
          </p:cNvSpPr>
          <p:nvPr/>
        </p:nvSpPr>
        <p:spPr bwMode="auto">
          <a:xfrm>
            <a:off x="7258" y="0"/>
            <a:ext cx="91367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err="1" smtClean="0">
                <a:latin typeface="Verdana" pitchFamily="34" charset="0"/>
              </a:rPr>
              <a:t>Thamesville</a:t>
            </a:r>
            <a:r>
              <a:rPr lang="en-US" sz="2800" b="1" dirty="0" smtClean="0">
                <a:latin typeface="Verdana" pitchFamily="34" charset="0"/>
              </a:rPr>
              <a:t> Bridge</a:t>
            </a:r>
          </a:p>
        </p:txBody>
      </p:sp>
      <p:pic>
        <p:nvPicPr>
          <p:cNvPr id="18434" name="Picture 2" descr="C:\Users\Owner\Downloads\New folder\pict5909.jpg"/>
          <p:cNvPicPr>
            <a:picLocks noChangeAspect="1" noChangeArrowheads="1"/>
          </p:cNvPicPr>
          <p:nvPr/>
        </p:nvPicPr>
        <p:blipFill rotWithShape="1">
          <a:blip r:embed="rId2">
            <a:extLst>
              <a:ext uri="{28A0092B-C50C-407E-A947-70E740481C1C}">
                <a14:useLocalDpi xmlns:a14="http://schemas.microsoft.com/office/drawing/2010/main" val="0"/>
              </a:ext>
            </a:extLst>
          </a:blip>
          <a:srcRect t="39509" b="30059"/>
          <a:stretch/>
        </p:blipFill>
        <p:spPr bwMode="auto">
          <a:xfrm>
            <a:off x="463751" y="655162"/>
            <a:ext cx="8146849" cy="1859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42147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 fill="hold"/>
                                        <p:tgtEl>
                                          <p:spTgt spid="5"/>
                                        </p:tgtEl>
                                        <p:attrNameLst>
                                          <p:attrName>ppt_w</p:attrName>
                                        </p:attrNameLst>
                                      </p:cBhvr>
                                      <p:tavLst>
                                        <p:tav tm="0">
                                          <p:val>
                                            <p:strVal val="#ppt_w+.3"/>
                                          </p:val>
                                        </p:tav>
                                        <p:tav tm="100000">
                                          <p:val>
                                            <p:strVal val="#ppt_w"/>
                                          </p:val>
                                        </p:tav>
                                      </p:tavLst>
                                    </p:anim>
                                    <p:anim calcmode="lin" valueType="num">
                                      <p:cBhvr>
                                        <p:cTn id="8" dur="200" fill="hold"/>
                                        <p:tgtEl>
                                          <p:spTgt spid="5"/>
                                        </p:tgtEl>
                                        <p:attrNameLst>
                                          <p:attrName>ppt_h</p:attrName>
                                        </p:attrNameLst>
                                      </p:cBhvr>
                                      <p:tavLst>
                                        <p:tav tm="0">
                                          <p:val>
                                            <p:strVal val="#ppt_h"/>
                                          </p:val>
                                        </p:tav>
                                        <p:tav tm="100000">
                                          <p:val>
                                            <p:strVal val="#ppt_h"/>
                                          </p:val>
                                        </p:tav>
                                      </p:tavLst>
                                    </p:anim>
                                    <p:animEffect transition="in" filter="fade">
                                      <p:cBhvr>
                                        <p:cTn id="9" dur="200"/>
                                        <p:tgtEl>
                                          <p:spTgt spid="5"/>
                                        </p:tgtEl>
                                      </p:cBhvr>
                                    </p:animEffect>
                                  </p:childTnLst>
                                </p:cTn>
                              </p:par>
                            </p:childTnLst>
                          </p:cTn>
                        </p:par>
                        <p:par>
                          <p:cTn id="10" fill="hold">
                            <p:stCondLst>
                              <p:cond delay="200"/>
                            </p:stCondLst>
                            <p:childTnLst>
                              <p:par>
                                <p:cTn id="11" presetID="50"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 fill="hold"/>
                                        <p:tgtEl>
                                          <p:spTgt spid="6"/>
                                        </p:tgtEl>
                                        <p:attrNameLst>
                                          <p:attrName>ppt_w</p:attrName>
                                        </p:attrNameLst>
                                      </p:cBhvr>
                                      <p:tavLst>
                                        <p:tav tm="0">
                                          <p:val>
                                            <p:strVal val="#ppt_w+.3"/>
                                          </p:val>
                                        </p:tav>
                                        <p:tav tm="100000">
                                          <p:val>
                                            <p:strVal val="#ppt_w"/>
                                          </p:val>
                                        </p:tav>
                                      </p:tavLst>
                                    </p:anim>
                                    <p:anim calcmode="lin" valueType="num">
                                      <p:cBhvr>
                                        <p:cTn id="14" dur="200" fill="hold"/>
                                        <p:tgtEl>
                                          <p:spTgt spid="6"/>
                                        </p:tgtEl>
                                        <p:attrNameLst>
                                          <p:attrName>ppt_h</p:attrName>
                                        </p:attrNameLst>
                                      </p:cBhvr>
                                      <p:tavLst>
                                        <p:tav tm="0">
                                          <p:val>
                                            <p:strVal val="#ppt_h"/>
                                          </p:val>
                                        </p:tav>
                                        <p:tav tm="100000">
                                          <p:val>
                                            <p:strVal val="#ppt_h"/>
                                          </p:val>
                                        </p:tav>
                                      </p:tavLst>
                                    </p:anim>
                                    <p:animEffect transition="in" filter="fade">
                                      <p:cBhvr>
                                        <p:cTn id="15"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Engineering</a:t>
            </a:r>
            <a:endParaRPr lang="en-US" sz="2800" b="1" dirty="0">
              <a:latin typeface="Verdana" pitchFamily="34" charset="0"/>
            </a:endParaRPr>
          </a:p>
        </p:txBody>
      </p:sp>
      <p:sp>
        <p:nvSpPr>
          <p:cNvPr id="3" name="Text Box 9"/>
          <p:cNvSpPr txBox="1">
            <a:spLocks noChangeArrowheads="1"/>
          </p:cNvSpPr>
          <p:nvPr/>
        </p:nvSpPr>
        <p:spPr bwMode="auto">
          <a:xfrm>
            <a:off x="-7257" y="4057233"/>
            <a:ext cx="9144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3200" b="0" dirty="0" smtClean="0">
                <a:latin typeface="Arial" charset="0"/>
              </a:rPr>
              <a:t>Bridges of this design were usually reserved for very large river crossings.</a:t>
            </a:r>
          </a:p>
          <a:p>
            <a:pPr marL="457200" indent="-457200" eaLnBrk="1" hangingPunct="1">
              <a:spcBef>
                <a:spcPct val="50000"/>
              </a:spcBef>
              <a:buFont typeface="Arial" pitchFamily="34" charset="0"/>
              <a:buChar char="•"/>
            </a:pPr>
            <a:r>
              <a:rPr lang="en-US" sz="3200" b="0" dirty="0" smtClean="0">
                <a:latin typeface="Arial" charset="0"/>
              </a:rPr>
              <a:t>This is one of the smallest examples of this design I have encountered. The </a:t>
            </a:r>
            <a:r>
              <a:rPr lang="en-US" sz="3200" b="0" dirty="0" err="1" smtClean="0">
                <a:latin typeface="Arial" charset="0"/>
              </a:rPr>
              <a:t>Thamesville</a:t>
            </a:r>
            <a:r>
              <a:rPr lang="en-US" sz="3200" b="0" dirty="0">
                <a:latin typeface="Arial" charset="0"/>
              </a:rPr>
              <a:t> main span is 160 Feet (48.8 Meters</a:t>
            </a:r>
            <a:r>
              <a:rPr lang="en-US" sz="3200" b="0" dirty="0" smtClean="0">
                <a:latin typeface="Arial" charset="0"/>
              </a:rPr>
              <a:t>).</a:t>
            </a:r>
          </a:p>
        </p:txBody>
      </p:sp>
      <p:sp>
        <p:nvSpPr>
          <p:cNvPr id="5" name="Text Box 9"/>
          <p:cNvSpPr txBox="1">
            <a:spLocks noChangeArrowheads="1"/>
          </p:cNvSpPr>
          <p:nvPr/>
        </p:nvSpPr>
        <p:spPr bwMode="auto">
          <a:xfrm>
            <a:off x="0" y="2590799"/>
            <a:ext cx="913674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dirty="0" smtClean="0">
                <a:solidFill>
                  <a:schemeClr val="tx1"/>
                </a:solidFill>
                <a:latin typeface="Arial" charset="0"/>
              </a:rPr>
              <a:t>Bridge in Corning, New York, 1937. </a:t>
            </a:r>
            <a:r>
              <a:rPr lang="en-US" sz="3200" dirty="0">
                <a:solidFill>
                  <a:schemeClr val="tx1"/>
                </a:solidFill>
                <a:latin typeface="Arial" charset="0"/>
              </a:rPr>
              <a:t>Main Span: </a:t>
            </a:r>
            <a:r>
              <a:rPr lang="en-US" sz="3200" dirty="0" smtClean="0">
                <a:solidFill>
                  <a:schemeClr val="tx1"/>
                </a:solidFill>
                <a:latin typeface="Arial" charset="0"/>
              </a:rPr>
              <a:t>223 </a:t>
            </a:r>
            <a:r>
              <a:rPr lang="en-US" sz="3200" dirty="0">
                <a:solidFill>
                  <a:schemeClr val="tx1"/>
                </a:solidFill>
                <a:latin typeface="Arial" charset="0"/>
              </a:rPr>
              <a:t>Feet (67.9 Meters)</a:t>
            </a:r>
            <a:endParaRPr lang="en-US" sz="3200" dirty="0" smtClean="0">
              <a:solidFill>
                <a:schemeClr val="tx1"/>
              </a:solidFill>
              <a:latin typeface="Arial" charset="0"/>
            </a:endParaRPr>
          </a:p>
        </p:txBody>
      </p:sp>
      <p:pic>
        <p:nvPicPr>
          <p:cNvPr id="2050" name="Picture 2" descr="C:\Users\Owner\Downloads\New folder\img_5545.jpg"/>
          <p:cNvPicPr>
            <a:picLocks noChangeAspect="1" noChangeArrowheads="1"/>
          </p:cNvPicPr>
          <p:nvPr/>
        </p:nvPicPr>
        <p:blipFill rotWithShape="1">
          <a:blip r:embed="rId2">
            <a:extLst>
              <a:ext uri="{28A0092B-C50C-407E-A947-70E740481C1C}">
                <a14:useLocalDpi xmlns:a14="http://schemas.microsoft.com/office/drawing/2010/main" val="0"/>
              </a:ext>
            </a:extLst>
          </a:blip>
          <a:srcRect l="4936" t="31952" r="3763" b="37889"/>
          <a:stretch/>
        </p:blipFill>
        <p:spPr bwMode="auto">
          <a:xfrm>
            <a:off x="-1" y="573312"/>
            <a:ext cx="9167159" cy="2017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596176"/>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Engineering</a:t>
            </a:r>
            <a:endParaRPr lang="en-US" sz="2800" b="1" dirty="0">
              <a:latin typeface="Verdana" pitchFamily="34" charset="0"/>
            </a:endParaRPr>
          </a:p>
        </p:txBody>
      </p:sp>
      <p:sp>
        <p:nvSpPr>
          <p:cNvPr id="3" name="Text Box 9"/>
          <p:cNvSpPr txBox="1">
            <a:spLocks noChangeArrowheads="1"/>
          </p:cNvSpPr>
          <p:nvPr/>
        </p:nvSpPr>
        <p:spPr bwMode="auto">
          <a:xfrm>
            <a:off x="0" y="4057233"/>
            <a:ext cx="9144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3200" dirty="0" smtClean="0">
                <a:latin typeface="Arial" charset="0"/>
              </a:rPr>
              <a:t>Large or small, the </a:t>
            </a:r>
            <a:r>
              <a:rPr lang="en-US" sz="3200" dirty="0" err="1" smtClean="0">
                <a:latin typeface="Arial" charset="0"/>
              </a:rPr>
              <a:t>Thamesville</a:t>
            </a:r>
            <a:r>
              <a:rPr lang="en-US" sz="3200" dirty="0" smtClean="0">
                <a:latin typeface="Arial" charset="0"/>
              </a:rPr>
              <a:t> Bridge is the only bridge of this type in Chatham-Kent.</a:t>
            </a:r>
          </a:p>
          <a:p>
            <a:pPr marL="457200" indent="-457200" eaLnBrk="1" hangingPunct="1">
              <a:spcBef>
                <a:spcPct val="50000"/>
              </a:spcBef>
              <a:buFont typeface="Arial" pitchFamily="34" charset="0"/>
              <a:buChar char="•"/>
            </a:pPr>
            <a:r>
              <a:rPr lang="en-US" sz="3200" dirty="0" smtClean="0">
                <a:latin typeface="Arial" charset="0"/>
              </a:rPr>
              <a:t>No known similar bridges in terms of size and design in Ontario.</a:t>
            </a:r>
          </a:p>
        </p:txBody>
      </p:sp>
      <p:pic>
        <p:nvPicPr>
          <p:cNvPr id="20482" name="Picture 2" descr="C:\Users\Owner\Downloads\New folder\pict5191.jpg"/>
          <p:cNvPicPr>
            <a:picLocks noChangeAspect="1" noChangeArrowheads="1"/>
          </p:cNvPicPr>
          <p:nvPr/>
        </p:nvPicPr>
        <p:blipFill rotWithShape="1">
          <a:blip r:embed="rId2">
            <a:extLst>
              <a:ext uri="{28A0092B-C50C-407E-A947-70E740481C1C}">
                <a14:useLocalDpi xmlns:a14="http://schemas.microsoft.com/office/drawing/2010/main" val="0"/>
              </a:ext>
            </a:extLst>
          </a:blip>
          <a:srcRect t="35555" b="16825"/>
          <a:stretch/>
        </p:blipFill>
        <p:spPr bwMode="auto">
          <a:xfrm>
            <a:off x="167642" y="685800"/>
            <a:ext cx="8747758"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927297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Integrity</a:t>
            </a:r>
            <a:endParaRPr lang="en-US" sz="2800" b="1" dirty="0">
              <a:latin typeface="Verdana" pitchFamily="34" charset="0"/>
            </a:endParaRPr>
          </a:p>
        </p:txBody>
      </p:sp>
      <p:sp>
        <p:nvSpPr>
          <p:cNvPr id="3" name="Text Box 9"/>
          <p:cNvSpPr txBox="1">
            <a:spLocks noChangeArrowheads="1"/>
          </p:cNvSpPr>
          <p:nvPr/>
        </p:nvSpPr>
        <p:spPr bwMode="auto">
          <a:xfrm>
            <a:off x="0" y="4815552"/>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The </a:t>
            </a:r>
            <a:r>
              <a:rPr lang="en-US" sz="3200" b="0" dirty="0" err="1" smtClean="0">
                <a:latin typeface="Arial" charset="0"/>
              </a:rPr>
              <a:t>Thamesville</a:t>
            </a:r>
            <a:r>
              <a:rPr lang="en-US" sz="3200" b="0" dirty="0" smtClean="0">
                <a:latin typeface="Arial" charset="0"/>
              </a:rPr>
              <a:t> Bridge’s trusses appear to be largely unaltered, retaining original design and materials. This adds to the heritage significance of the bridge.</a:t>
            </a:r>
          </a:p>
        </p:txBody>
      </p:sp>
      <p:pic>
        <p:nvPicPr>
          <p:cNvPr id="3074" name="Picture 2" descr="C:\Users\Owner\Downloads\New folder\img_02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88" y="747486"/>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Owner\Downloads\New folder\pict517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2101380"/>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Owner\Downloads\New folder\pict964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7800" y="516870"/>
            <a:ext cx="36576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701797"/>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Integrity</a:t>
            </a:r>
            <a:endParaRPr lang="en-US" sz="2800" b="1" dirty="0">
              <a:latin typeface="Verdana" pitchFamily="34" charset="0"/>
            </a:endParaRPr>
          </a:p>
        </p:txBody>
      </p:sp>
      <p:sp>
        <p:nvSpPr>
          <p:cNvPr id="3" name="Text Box 9"/>
          <p:cNvSpPr txBox="1">
            <a:spLocks noChangeArrowheads="1"/>
          </p:cNvSpPr>
          <p:nvPr/>
        </p:nvSpPr>
        <p:spPr bwMode="auto">
          <a:xfrm>
            <a:off x="0" y="5288340"/>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The only noteworthy alterations are the replacement of one of the portal braces and the loss of the builder plaques.</a:t>
            </a:r>
          </a:p>
        </p:txBody>
      </p:sp>
      <p:pic>
        <p:nvPicPr>
          <p:cNvPr id="9218" name="Picture 2" descr="C:\Users\Owner\Downloads\New folder\img_0200.jpg"/>
          <p:cNvPicPr>
            <a:picLocks noChangeAspect="1" noChangeArrowheads="1"/>
          </p:cNvPicPr>
          <p:nvPr/>
        </p:nvPicPr>
        <p:blipFill rotWithShape="1">
          <a:blip r:embed="rId2">
            <a:extLst>
              <a:ext uri="{28A0092B-C50C-407E-A947-70E740481C1C}">
                <a14:useLocalDpi xmlns:a14="http://schemas.microsoft.com/office/drawing/2010/main" val="0"/>
              </a:ext>
            </a:extLst>
          </a:blip>
          <a:srcRect l="20239" t="19491" r="20714" b="39239"/>
          <a:stretch/>
        </p:blipFill>
        <p:spPr bwMode="auto">
          <a:xfrm>
            <a:off x="14514" y="653142"/>
            <a:ext cx="7185240" cy="3766458"/>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Owner\Downloads\New folder\pict965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952" t="27711" r="30953" b="26257"/>
          <a:stretch/>
        </p:blipFill>
        <p:spPr bwMode="auto">
          <a:xfrm>
            <a:off x="6301409" y="3281529"/>
            <a:ext cx="2867517" cy="205836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C:\Users\Owner\Downloads\New folder\pict966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054" t="10386" r="33889" b="38524"/>
          <a:stretch/>
        </p:blipFill>
        <p:spPr bwMode="auto">
          <a:xfrm>
            <a:off x="3505200" y="3084436"/>
            <a:ext cx="2575339" cy="2190146"/>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C:\Users\Owner\Downloads\New folder\pict96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5625" b="17809"/>
          <a:stretch/>
        </p:blipFill>
        <p:spPr bwMode="auto">
          <a:xfrm>
            <a:off x="87420" y="3635829"/>
            <a:ext cx="3352800" cy="1422400"/>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57"/>
          <p:cNvSpPr>
            <a:spLocks noChangeArrowheads="1"/>
          </p:cNvSpPr>
          <p:nvPr/>
        </p:nvSpPr>
        <p:spPr bwMode="auto">
          <a:xfrm rot="12566204">
            <a:off x="2552985" y="1684797"/>
            <a:ext cx="457200" cy="2359022"/>
          </a:xfrm>
          <a:prstGeom prst="upArrow">
            <a:avLst>
              <a:gd name="adj1" fmla="val 19232"/>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13" name="AutoShape 57"/>
          <p:cNvSpPr>
            <a:spLocks noChangeArrowheads="1"/>
          </p:cNvSpPr>
          <p:nvPr/>
        </p:nvSpPr>
        <p:spPr bwMode="auto">
          <a:xfrm rot="9372650">
            <a:off x="3973137" y="1115230"/>
            <a:ext cx="457200" cy="2824237"/>
          </a:xfrm>
          <a:prstGeom prst="upArrow">
            <a:avLst>
              <a:gd name="adj1" fmla="val 19232"/>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Tree>
    <p:extLst>
      <p:ext uri="{BB962C8B-B14F-4D97-AF65-F5344CB8AC3E}">
        <p14:creationId xmlns:p14="http://schemas.microsoft.com/office/powerpoint/2010/main" val="22239393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 calcmode="lin" valueType="num">
                                      <p:cBhvr>
                                        <p:cTn id="9" dur="200" fill="hold"/>
                                        <p:tgtEl>
                                          <p:spTgt spid="11"/>
                                        </p:tgtEl>
                                        <p:attrNameLst>
                                          <p:attrName>style.rotation</p:attrName>
                                        </p:attrNameLst>
                                      </p:cBhvr>
                                      <p:tavLst>
                                        <p:tav tm="0">
                                          <p:val>
                                            <p:fltVal val="90"/>
                                          </p:val>
                                        </p:tav>
                                        <p:tav tm="100000">
                                          <p:val>
                                            <p:fltVal val="0"/>
                                          </p:val>
                                        </p:tav>
                                      </p:tavLst>
                                    </p:anim>
                                    <p:animEffect transition="in" filter="fade">
                                      <p:cBhvr>
                                        <p:cTn id="10" dur="200"/>
                                        <p:tgtEl>
                                          <p:spTgt spid="11"/>
                                        </p:tgtEl>
                                      </p:cBhvr>
                                    </p:animEffect>
                                  </p:childTnLst>
                                </p:cTn>
                              </p:par>
                            </p:childTnLst>
                          </p:cTn>
                        </p:par>
                        <p:par>
                          <p:cTn id="11" fill="hold">
                            <p:stCondLst>
                              <p:cond delay="2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13"/>
                                        </p:tgtEl>
                                        <p:attrNameLst>
                                          <p:attrName>style.visibility</p:attrName>
                                        </p:attrNameLst>
                                      </p:cBhvr>
                                      <p:to>
                                        <p:strVal val="visible"/>
                                      </p:to>
                                    </p:set>
                                    <p:anim calcmode="lin" valueType="num">
                                      <p:cBhvr>
                                        <p:cTn id="14" dur="200" fill="hold"/>
                                        <p:tgtEl>
                                          <p:spTgt spid="13"/>
                                        </p:tgtEl>
                                        <p:attrNameLst>
                                          <p:attrName>ppt_w</p:attrName>
                                        </p:attrNameLst>
                                      </p:cBhvr>
                                      <p:tavLst>
                                        <p:tav tm="0">
                                          <p:val>
                                            <p:fltVal val="0"/>
                                          </p:val>
                                        </p:tav>
                                        <p:tav tm="100000">
                                          <p:val>
                                            <p:strVal val="#ppt_w"/>
                                          </p:val>
                                        </p:tav>
                                      </p:tavLst>
                                    </p:anim>
                                    <p:anim calcmode="lin" valueType="num">
                                      <p:cBhvr>
                                        <p:cTn id="15" dur="200" fill="hold"/>
                                        <p:tgtEl>
                                          <p:spTgt spid="13"/>
                                        </p:tgtEl>
                                        <p:attrNameLst>
                                          <p:attrName>ppt_h</p:attrName>
                                        </p:attrNameLst>
                                      </p:cBhvr>
                                      <p:tavLst>
                                        <p:tav tm="0">
                                          <p:val>
                                            <p:fltVal val="0"/>
                                          </p:val>
                                        </p:tav>
                                        <p:tav tm="100000">
                                          <p:val>
                                            <p:strVal val="#ppt_h"/>
                                          </p:val>
                                        </p:tav>
                                      </p:tavLst>
                                    </p:anim>
                                    <p:anim calcmode="lin" valueType="num">
                                      <p:cBhvr>
                                        <p:cTn id="16" dur="200" fill="hold"/>
                                        <p:tgtEl>
                                          <p:spTgt spid="13"/>
                                        </p:tgtEl>
                                        <p:attrNameLst>
                                          <p:attrName>style.rotation</p:attrName>
                                        </p:attrNameLst>
                                      </p:cBhvr>
                                      <p:tavLst>
                                        <p:tav tm="0">
                                          <p:val>
                                            <p:fltVal val="90"/>
                                          </p:val>
                                        </p:tav>
                                        <p:tav tm="100000">
                                          <p:val>
                                            <p:fltVal val="0"/>
                                          </p:val>
                                        </p:tav>
                                      </p:tavLst>
                                    </p:anim>
                                    <p:animEffect transition="in" filter="fade">
                                      <p:cBhvr>
                                        <p:cTn id="17" dur="2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Integrity</a:t>
            </a:r>
            <a:endParaRPr lang="en-US" sz="2800" b="1" dirty="0">
              <a:latin typeface="Verdana" pitchFamily="34" charset="0"/>
            </a:endParaRPr>
          </a:p>
        </p:txBody>
      </p:sp>
      <p:sp>
        <p:nvSpPr>
          <p:cNvPr id="3" name="Text Box 9"/>
          <p:cNvSpPr txBox="1">
            <a:spLocks noChangeArrowheads="1"/>
          </p:cNvSpPr>
          <p:nvPr/>
        </p:nvSpPr>
        <p:spPr bwMode="auto">
          <a:xfrm>
            <a:off x="0" y="4801037"/>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An intact end post plaque on another bridge built by the Canadian Bridge Company suggests what the </a:t>
            </a:r>
            <a:r>
              <a:rPr lang="en-US" sz="3200" b="0" dirty="0" err="1" smtClean="0">
                <a:latin typeface="Arial" charset="0"/>
              </a:rPr>
              <a:t>Thamesville</a:t>
            </a:r>
            <a:r>
              <a:rPr lang="en-US" sz="3200" b="0" dirty="0" smtClean="0">
                <a:latin typeface="Arial" charset="0"/>
              </a:rPr>
              <a:t> Bridge end post plaque might have looked like.</a:t>
            </a:r>
          </a:p>
        </p:txBody>
      </p:sp>
      <p:pic>
        <p:nvPicPr>
          <p:cNvPr id="10242" name="Picture 2" descr="C:\Users\Owner\Downloads\New folder\bkg_newhamburg04.JPG"/>
          <p:cNvPicPr>
            <a:picLocks noChangeAspect="1" noChangeArrowheads="1"/>
          </p:cNvPicPr>
          <p:nvPr/>
        </p:nvPicPr>
        <p:blipFill rotWithShape="1">
          <a:blip r:embed="rId2">
            <a:extLst>
              <a:ext uri="{28A0092B-C50C-407E-A947-70E740481C1C}">
                <a14:useLocalDpi xmlns:a14="http://schemas.microsoft.com/office/drawing/2010/main" val="0"/>
              </a:ext>
            </a:extLst>
          </a:blip>
          <a:srcRect t="18849" b="16468"/>
          <a:stretch/>
        </p:blipFill>
        <p:spPr bwMode="auto">
          <a:xfrm>
            <a:off x="330529" y="685800"/>
            <a:ext cx="8482941" cy="4115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206950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954107"/>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Craftsmanship and Beauty</a:t>
            </a:r>
            <a:endParaRPr lang="en-US" sz="2800" b="1" dirty="0">
              <a:latin typeface="Verdana" pitchFamily="34" charset="0"/>
            </a:endParaRPr>
          </a:p>
        </p:txBody>
      </p:sp>
      <p:sp>
        <p:nvSpPr>
          <p:cNvPr id="3" name="Text Box 9"/>
          <p:cNvSpPr txBox="1">
            <a:spLocks noChangeArrowheads="1"/>
          </p:cNvSpPr>
          <p:nvPr/>
        </p:nvSpPr>
        <p:spPr bwMode="auto">
          <a:xfrm>
            <a:off x="0" y="4795897"/>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err="1" smtClean="0">
                <a:latin typeface="Arial" charset="0"/>
              </a:rPr>
              <a:t>Thamesville</a:t>
            </a:r>
            <a:r>
              <a:rPr lang="en-US" sz="3200" b="0" dirty="0" smtClean="0">
                <a:latin typeface="Arial" charset="0"/>
              </a:rPr>
              <a:t> Bridge has a more intricate and detailed design than modern bridges. These details both reveal the work of craftsmen and offer aesthetic qualities as well.</a:t>
            </a:r>
          </a:p>
        </p:txBody>
      </p:sp>
      <p:sp>
        <p:nvSpPr>
          <p:cNvPr id="9" name="Text Box 2"/>
          <p:cNvSpPr txBox="1">
            <a:spLocks noChangeArrowheads="1"/>
          </p:cNvSpPr>
          <p:nvPr/>
        </p:nvSpPr>
        <p:spPr bwMode="auto">
          <a:xfrm>
            <a:off x="7257" y="1076980"/>
            <a:ext cx="4572000" cy="523220"/>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Modern Bridge</a:t>
            </a:r>
            <a:endParaRPr lang="en-US" sz="2800" b="1" dirty="0">
              <a:latin typeface="Verdana" pitchFamily="34" charset="0"/>
            </a:endParaRPr>
          </a:p>
        </p:txBody>
      </p:sp>
      <p:sp>
        <p:nvSpPr>
          <p:cNvPr id="10" name="Text Box 2"/>
          <p:cNvSpPr txBox="1">
            <a:spLocks noChangeArrowheads="1"/>
          </p:cNvSpPr>
          <p:nvPr/>
        </p:nvSpPr>
        <p:spPr bwMode="auto">
          <a:xfrm>
            <a:off x="4572000" y="1076980"/>
            <a:ext cx="4572000" cy="523220"/>
          </a:xfrm>
          <a:prstGeom prst="rect">
            <a:avLst/>
          </a:prstGeom>
          <a:noFill/>
          <a:ln w="9525">
            <a:noFill/>
            <a:miter lim="800000"/>
            <a:headEnd/>
            <a:tailEnd/>
          </a:ln>
          <a:effectLst/>
        </p:spPr>
        <p:txBody>
          <a:bodyPr wrap="square">
            <a:spAutoFit/>
          </a:bodyPr>
          <a:lstStyle/>
          <a:p>
            <a:pPr algn="ctr">
              <a:spcBef>
                <a:spcPct val="50000"/>
              </a:spcBef>
            </a:pPr>
            <a:r>
              <a:rPr lang="en-US" sz="2800" b="1" dirty="0" err="1" smtClean="0">
                <a:latin typeface="Verdana" pitchFamily="34" charset="0"/>
              </a:rPr>
              <a:t>Thamesville</a:t>
            </a:r>
            <a:r>
              <a:rPr lang="en-US" sz="2800" b="1" dirty="0" smtClean="0">
                <a:latin typeface="Verdana" pitchFamily="34" charset="0"/>
              </a:rPr>
              <a:t> Bridge</a:t>
            </a:r>
            <a:endParaRPr lang="en-US" sz="2800" b="1" dirty="0">
              <a:latin typeface="Verdana" pitchFamily="34" charset="0"/>
            </a:endParaRPr>
          </a:p>
        </p:txBody>
      </p:sp>
      <p:pic>
        <p:nvPicPr>
          <p:cNvPr id="8194" name="Picture 2" descr="C:\Users\Owner\Downloads\New folder\demo02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11085"/>
            <a:ext cx="4169228" cy="3126921"/>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Owner\Downloads\New folder\pict52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0" t="11523" r="17658" b="12365"/>
          <a:stretch/>
        </p:blipFill>
        <p:spPr bwMode="auto">
          <a:xfrm>
            <a:off x="4709884" y="1621971"/>
            <a:ext cx="4281716" cy="3105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466982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954107"/>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Heritage Significance: Craftsmanship and Beauty</a:t>
            </a:r>
            <a:endParaRPr lang="en-US" sz="2800" b="1" dirty="0">
              <a:latin typeface="Verdana" pitchFamily="34" charset="0"/>
            </a:endParaRPr>
          </a:p>
        </p:txBody>
      </p:sp>
      <p:sp>
        <p:nvSpPr>
          <p:cNvPr id="3" name="Text Box 9"/>
          <p:cNvSpPr txBox="1">
            <a:spLocks noChangeArrowheads="1"/>
          </p:cNvSpPr>
          <p:nvPr/>
        </p:nvSpPr>
        <p:spPr bwMode="auto">
          <a:xfrm>
            <a:off x="29028" y="4830066"/>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Unlike modern bridges, this bridge’s trusses are carefully “built up” from smaller parts like angles, channels, and v-lacing. All are held together by many rivets.</a:t>
            </a:r>
          </a:p>
        </p:txBody>
      </p:sp>
      <p:pic>
        <p:nvPicPr>
          <p:cNvPr id="2" name="Picture 2" descr="C:\Users\Owner\Downloads\New folder\img_026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95600" y="1600200"/>
            <a:ext cx="4114800" cy="30861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Owner\Downloads\New folder\img_026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906" r="32808"/>
          <a:stretch/>
        </p:blipFill>
        <p:spPr bwMode="auto">
          <a:xfrm>
            <a:off x="6731000" y="685800"/>
            <a:ext cx="2140858" cy="362564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Owner\Downloads\New folder\pict964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5" y="922357"/>
            <a:ext cx="3598609" cy="2698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939320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6"/>
          <p:cNvSpPr txBox="1">
            <a:spLocks noChangeArrowheads="1"/>
          </p:cNvSpPr>
          <p:nvPr/>
        </p:nvSpPr>
        <p:spPr bwMode="auto">
          <a:xfrm>
            <a:off x="-29028" y="5042118"/>
            <a:ext cx="9144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smtClean="0">
                <a:latin typeface="Verdana" pitchFamily="34" charset="0"/>
              </a:rPr>
              <a:t>Steel mill “</a:t>
            </a:r>
            <a:r>
              <a:rPr lang="en-US" sz="2800" b="1" dirty="0" smtClean="0">
                <a:latin typeface="Verdana" pitchFamily="34" charset="0"/>
              </a:rPr>
              <a:t>brands” on the bridge indicate that at least some of the steel came from Algoma, a Canadian steel company.</a:t>
            </a:r>
            <a:endParaRPr lang="en-US" sz="2800" b="1" dirty="0">
              <a:latin typeface="Verdana" pitchFamily="34" charset="0"/>
            </a:endParaRPr>
          </a:p>
        </p:txBody>
      </p:sp>
      <p:sp>
        <p:nvSpPr>
          <p:cNvPr id="6" name="Text Box 46"/>
          <p:cNvSpPr txBox="1">
            <a:spLocks noChangeArrowheads="1"/>
          </p:cNvSpPr>
          <p:nvPr/>
        </p:nvSpPr>
        <p:spPr bwMode="auto">
          <a:xfrm>
            <a:off x="7258" y="0"/>
            <a:ext cx="91367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err="1" smtClean="0">
                <a:latin typeface="Verdana" pitchFamily="34" charset="0"/>
              </a:rPr>
              <a:t>Thamesville</a:t>
            </a:r>
            <a:r>
              <a:rPr lang="en-US" sz="2800" b="1" dirty="0" smtClean="0">
                <a:latin typeface="Verdana" pitchFamily="34" charset="0"/>
              </a:rPr>
              <a:t> Bridge: Built of Canadian Steel</a:t>
            </a:r>
          </a:p>
        </p:txBody>
      </p:sp>
      <p:pic>
        <p:nvPicPr>
          <p:cNvPr id="1026" name="Picture 2" descr="C:\Users\Owner\Downloads\New folder\img_0225.jpg"/>
          <p:cNvPicPr>
            <a:picLocks noChangeAspect="1" noChangeArrowheads="1"/>
          </p:cNvPicPr>
          <p:nvPr/>
        </p:nvPicPr>
        <p:blipFill rotWithShape="1">
          <a:blip r:embed="rId2">
            <a:extLst>
              <a:ext uri="{28A0092B-C50C-407E-A947-70E740481C1C}">
                <a14:useLocalDpi xmlns:a14="http://schemas.microsoft.com/office/drawing/2010/main" val="0"/>
              </a:ext>
            </a:extLst>
          </a:blip>
          <a:srcRect l="23503" t="36996" r="29138" b="38636"/>
          <a:stretch/>
        </p:blipFill>
        <p:spPr bwMode="auto">
          <a:xfrm rot="10800000">
            <a:off x="99671" y="1143000"/>
            <a:ext cx="8886601"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0466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 fill="hold"/>
                                        <p:tgtEl>
                                          <p:spTgt spid="5"/>
                                        </p:tgtEl>
                                        <p:attrNameLst>
                                          <p:attrName>ppt_w</p:attrName>
                                        </p:attrNameLst>
                                      </p:cBhvr>
                                      <p:tavLst>
                                        <p:tav tm="0">
                                          <p:val>
                                            <p:strVal val="#ppt_w+.3"/>
                                          </p:val>
                                        </p:tav>
                                        <p:tav tm="100000">
                                          <p:val>
                                            <p:strVal val="#ppt_w"/>
                                          </p:val>
                                        </p:tav>
                                      </p:tavLst>
                                    </p:anim>
                                    <p:anim calcmode="lin" valueType="num">
                                      <p:cBhvr>
                                        <p:cTn id="8" dur="200" fill="hold"/>
                                        <p:tgtEl>
                                          <p:spTgt spid="5"/>
                                        </p:tgtEl>
                                        <p:attrNameLst>
                                          <p:attrName>ppt_h</p:attrName>
                                        </p:attrNameLst>
                                      </p:cBhvr>
                                      <p:tavLst>
                                        <p:tav tm="0">
                                          <p:val>
                                            <p:strVal val="#ppt_h"/>
                                          </p:val>
                                        </p:tav>
                                        <p:tav tm="100000">
                                          <p:val>
                                            <p:strVal val="#ppt_h"/>
                                          </p:val>
                                        </p:tav>
                                      </p:tavLst>
                                    </p:anim>
                                    <p:animEffect transition="in" filter="fade">
                                      <p:cBhvr>
                                        <p:cTn id="9" dur="200"/>
                                        <p:tgtEl>
                                          <p:spTgt spid="5"/>
                                        </p:tgtEl>
                                      </p:cBhvr>
                                    </p:animEffect>
                                  </p:childTnLst>
                                </p:cTn>
                              </p:par>
                            </p:childTnLst>
                          </p:cTn>
                        </p:par>
                        <p:par>
                          <p:cTn id="10" fill="hold">
                            <p:stCondLst>
                              <p:cond delay="200"/>
                            </p:stCondLst>
                            <p:childTnLst>
                              <p:par>
                                <p:cTn id="11" presetID="50"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 fill="hold"/>
                                        <p:tgtEl>
                                          <p:spTgt spid="6"/>
                                        </p:tgtEl>
                                        <p:attrNameLst>
                                          <p:attrName>ppt_w</p:attrName>
                                        </p:attrNameLst>
                                      </p:cBhvr>
                                      <p:tavLst>
                                        <p:tav tm="0">
                                          <p:val>
                                            <p:strVal val="#ppt_w+.3"/>
                                          </p:val>
                                        </p:tav>
                                        <p:tav tm="100000">
                                          <p:val>
                                            <p:strVal val="#ppt_w"/>
                                          </p:val>
                                        </p:tav>
                                      </p:tavLst>
                                    </p:anim>
                                    <p:anim calcmode="lin" valueType="num">
                                      <p:cBhvr>
                                        <p:cTn id="14" dur="200" fill="hold"/>
                                        <p:tgtEl>
                                          <p:spTgt spid="6"/>
                                        </p:tgtEl>
                                        <p:attrNameLst>
                                          <p:attrName>ppt_h</p:attrName>
                                        </p:attrNameLst>
                                      </p:cBhvr>
                                      <p:tavLst>
                                        <p:tav tm="0">
                                          <p:val>
                                            <p:strVal val="#ppt_h"/>
                                          </p:val>
                                        </p:tav>
                                        <p:tav tm="100000">
                                          <p:val>
                                            <p:strVal val="#ppt_h"/>
                                          </p:val>
                                        </p:tav>
                                      </p:tavLst>
                                    </p:anim>
                                    <p:animEffect transition="in" filter="fade">
                                      <p:cBhvr>
                                        <p:cTn id="15"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83" name="Picture 15" descr="5"/>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371600" y="-1971675"/>
            <a:ext cx="6305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4" descr="4"/>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371600" y="6934200"/>
            <a:ext cx="63055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1" descr="1"/>
          <p:cNvPicPr>
            <a:picLocks noChangeAspect="1" noChangeArrowheads="1"/>
          </p:cNvPicPr>
          <p:nvPr/>
        </p:nvPicPr>
        <p:blipFill>
          <a:blip r:embed="rId4" cstate="screen"/>
          <a:stretch>
            <a:fillRect/>
          </a:stretch>
        </p:blipFill>
        <p:spPr bwMode="auto">
          <a:xfrm>
            <a:off x="1676400" y="2209801"/>
            <a:ext cx="5715000" cy="966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2"/>
          <p:cNvPicPr>
            <a:picLocks noChangeAspect="1" noChangeArrowheads="1"/>
          </p:cNvPicPr>
          <p:nvPr/>
        </p:nvPicPr>
        <p:blipFill>
          <a:blip r:embed="rId5" cstate="screen">
            <a:extLst>
              <a:ext uri="{28A0092B-C50C-407E-A947-70E740481C1C}">
                <a14:useLocalDpi xmlns:a14="http://schemas.microsoft.com/office/drawing/2010/main" val="0"/>
              </a:ext>
            </a:extLst>
          </a:blip>
          <a:srcRect b="-1262"/>
          <a:stretch>
            <a:fillRect/>
          </a:stretch>
        </p:blipFill>
        <p:spPr bwMode="auto">
          <a:xfrm>
            <a:off x="1828800" y="4114800"/>
            <a:ext cx="5562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 Box 18"/>
          <p:cNvSpPr txBox="1">
            <a:spLocks noChangeArrowheads="1"/>
          </p:cNvSpPr>
          <p:nvPr/>
        </p:nvSpPr>
        <p:spPr bwMode="auto">
          <a:xfrm>
            <a:off x="0" y="0"/>
            <a:ext cx="914400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400" b="0" dirty="0" err="1" smtClean="0">
                <a:solidFill>
                  <a:schemeClr val="bg1"/>
                </a:solidFill>
                <a:latin typeface="Arial" charset="0"/>
              </a:rPr>
              <a:t>Thamesville</a:t>
            </a:r>
            <a:r>
              <a:rPr lang="en-US" sz="4400" b="0" dirty="0" smtClean="0">
                <a:solidFill>
                  <a:schemeClr val="bg1"/>
                </a:solidFill>
                <a:latin typeface="Arial" charset="0"/>
              </a:rPr>
              <a:t> Bridge</a:t>
            </a:r>
          </a:p>
          <a:p>
            <a:pPr algn="ctr" eaLnBrk="1" hangingPunct="1">
              <a:spcBef>
                <a:spcPct val="50000"/>
              </a:spcBef>
            </a:pPr>
            <a:r>
              <a:rPr lang="en-US" sz="4400" b="0" dirty="0" smtClean="0">
                <a:solidFill>
                  <a:schemeClr val="bg1"/>
                </a:solidFill>
                <a:latin typeface="Arial" charset="0"/>
              </a:rPr>
              <a:t>A Unique Heritage Truss Bridge</a:t>
            </a:r>
          </a:p>
        </p:txBody>
      </p:sp>
      <p:sp>
        <p:nvSpPr>
          <p:cNvPr id="7187" name="Text Box 19"/>
          <p:cNvSpPr txBox="1">
            <a:spLocks noChangeArrowheads="1"/>
          </p:cNvSpPr>
          <p:nvPr/>
        </p:nvSpPr>
        <p:spPr bwMode="auto">
          <a:xfrm>
            <a:off x="0" y="5534561"/>
            <a:ext cx="9144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000" b="0" dirty="0">
                <a:solidFill>
                  <a:schemeClr val="bg1"/>
                </a:solidFill>
                <a:latin typeface="Arial" charset="0"/>
              </a:rPr>
              <a:t>Presented By: </a:t>
            </a:r>
            <a:r>
              <a:rPr lang="en-US" sz="4000" b="0" dirty="0" smtClean="0">
                <a:solidFill>
                  <a:schemeClr val="bg1"/>
                </a:solidFill>
                <a:latin typeface="Arial" charset="0"/>
              </a:rPr>
              <a:t/>
            </a:r>
            <a:br>
              <a:rPr lang="en-US" sz="4000" b="0" dirty="0" smtClean="0">
                <a:solidFill>
                  <a:schemeClr val="bg1"/>
                </a:solidFill>
                <a:latin typeface="Arial" charset="0"/>
              </a:rPr>
            </a:br>
            <a:r>
              <a:rPr lang="en-US" sz="4000" b="0" dirty="0" smtClean="0">
                <a:solidFill>
                  <a:schemeClr val="bg1"/>
                </a:solidFill>
                <a:latin typeface="Arial" charset="0"/>
              </a:rPr>
              <a:t>Nathan Holth</a:t>
            </a:r>
            <a:endParaRPr lang="en-US" sz="4000" b="0" dirty="0">
              <a:solidFill>
                <a:schemeClr val="bg1"/>
              </a:solidFill>
              <a:latin typeface="Arial" charset="0"/>
            </a:endParaRPr>
          </a:p>
        </p:txBody>
      </p:sp>
      <p:sp>
        <p:nvSpPr>
          <p:cNvPr id="108555" name="Rectangle 20"/>
          <p:cNvSpPr>
            <a:spLocks noGrp="1" noChangeArrowheads="1"/>
          </p:cNvSpPr>
          <p:nvPr>
            <p:ph type="title"/>
          </p:nvPr>
        </p:nvSpPr>
        <p:spPr>
          <a:xfrm>
            <a:off x="381000" y="-2362200"/>
            <a:ext cx="8229600" cy="1143000"/>
          </a:xfrm>
        </p:spPr>
        <p:txBody>
          <a:bodyPr/>
          <a:lstStyle/>
          <a:p>
            <a:pPr eaLnBrk="1" hangingPunct="1"/>
            <a:r>
              <a:rPr lang="en-US" smtClean="0"/>
              <a:t>Logo and Title</a:t>
            </a:r>
          </a:p>
        </p:txBody>
      </p:sp>
      <p:pic>
        <p:nvPicPr>
          <p:cNvPr id="7181" name="Picture 13" descr="3"/>
          <p:cNvPicPr>
            <a:picLocks noChangeAspect="1" noChangeArrowheads="1"/>
          </p:cNvPicPr>
          <p:nvPr/>
        </p:nvPicPr>
        <p:blipFill>
          <a:blip r:embed="rId6" cstate="screen"/>
          <a:stretch>
            <a:fillRect/>
          </a:stretch>
        </p:blipFill>
        <p:spPr bwMode="auto">
          <a:xfrm>
            <a:off x="2286000" y="3048000"/>
            <a:ext cx="434111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1.66667E-6 0 L -0.00312 0.57708 " pathEditMode="relative" rAng="0" ptsTypes="AA">
                                      <p:cBhvr>
                                        <p:cTn id="6" dur="3000" fill="hold"/>
                                        <p:tgtEl>
                                          <p:spTgt spid="7183"/>
                                        </p:tgtEl>
                                        <p:attrNameLst>
                                          <p:attrName>ppt_x</p:attrName>
                                          <p:attrName>ppt_y</p:attrName>
                                        </p:attrNameLst>
                                      </p:cBhvr>
                                      <p:rCtr x="-200" y="28800"/>
                                    </p:animMotion>
                                  </p:childTnLst>
                                </p:cTn>
                              </p:par>
                              <p:par>
                                <p:cTn id="7" presetID="64" presetClass="path" presetSubtype="0" accel="50000" decel="50000" fill="hold" nodeType="withEffect">
                                  <p:stCondLst>
                                    <p:cond delay="0"/>
                                  </p:stCondLst>
                                  <p:childTnLst>
                                    <p:animMotion origin="layout" path="M -1.66667E-6 -1.11111E-6 L -0.00312 -0.59444 " pathEditMode="fixed" rAng="0" ptsTypes="AA">
                                      <p:cBhvr>
                                        <p:cTn id="8" dur="3000" fill="hold"/>
                                        <p:tgtEl>
                                          <p:spTgt spid="7182"/>
                                        </p:tgtEl>
                                        <p:attrNameLst>
                                          <p:attrName>ppt_x</p:attrName>
                                          <p:attrName>ppt_y</p:attrName>
                                        </p:attrNameLst>
                                      </p:cBhvr>
                                      <p:rCtr x="-200" y="-29700"/>
                                    </p:animMotion>
                                  </p:childTnLst>
                                </p:cTn>
                              </p:par>
                              <p:par>
                                <p:cTn id="9" presetID="42" presetClass="entr" presetSubtype="0" fill="hold" nodeType="withEffect">
                                  <p:stCondLst>
                                    <p:cond delay="0"/>
                                  </p:stCondLst>
                                  <p:childTnLst>
                                    <p:set>
                                      <p:cBhvr>
                                        <p:cTn id="10" dur="1" fill="hold">
                                          <p:stCondLst>
                                            <p:cond delay="0"/>
                                          </p:stCondLst>
                                        </p:cTn>
                                        <p:tgtEl>
                                          <p:spTgt spid="7179"/>
                                        </p:tgtEl>
                                        <p:attrNameLst>
                                          <p:attrName>style.visibility</p:attrName>
                                        </p:attrNameLst>
                                      </p:cBhvr>
                                      <p:to>
                                        <p:strVal val="visible"/>
                                      </p:to>
                                    </p:set>
                                    <p:animEffect transition="in" filter="fade">
                                      <p:cBhvr>
                                        <p:cTn id="11" dur="3000"/>
                                        <p:tgtEl>
                                          <p:spTgt spid="7179"/>
                                        </p:tgtEl>
                                      </p:cBhvr>
                                    </p:animEffect>
                                    <p:anim calcmode="lin" valueType="num">
                                      <p:cBhvr>
                                        <p:cTn id="12" dur="3000" fill="hold"/>
                                        <p:tgtEl>
                                          <p:spTgt spid="7179"/>
                                        </p:tgtEl>
                                        <p:attrNameLst>
                                          <p:attrName>ppt_x</p:attrName>
                                        </p:attrNameLst>
                                      </p:cBhvr>
                                      <p:tavLst>
                                        <p:tav tm="0">
                                          <p:val>
                                            <p:strVal val="#ppt_x"/>
                                          </p:val>
                                        </p:tav>
                                        <p:tav tm="100000">
                                          <p:val>
                                            <p:strVal val="#ppt_x"/>
                                          </p:val>
                                        </p:tav>
                                      </p:tavLst>
                                    </p:anim>
                                    <p:anim calcmode="lin" valueType="num">
                                      <p:cBhvr>
                                        <p:cTn id="13" dur="3000" fill="hold"/>
                                        <p:tgtEl>
                                          <p:spTgt spid="717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180"/>
                                        </p:tgtEl>
                                        <p:attrNameLst>
                                          <p:attrName>style.visibility</p:attrName>
                                        </p:attrNameLst>
                                      </p:cBhvr>
                                      <p:to>
                                        <p:strVal val="visible"/>
                                      </p:to>
                                    </p:set>
                                    <p:animEffect transition="in" filter="fade">
                                      <p:cBhvr>
                                        <p:cTn id="16" dur="3000"/>
                                        <p:tgtEl>
                                          <p:spTgt spid="7180"/>
                                        </p:tgtEl>
                                      </p:cBhvr>
                                    </p:animEffect>
                                    <p:anim calcmode="lin" valueType="num">
                                      <p:cBhvr>
                                        <p:cTn id="17" dur="3000" fill="hold"/>
                                        <p:tgtEl>
                                          <p:spTgt spid="7180"/>
                                        </p:tgtEl>
                                        <p:attrNameLst>
                                          <p:attrName>ppt_x</p:attrName>
                                        </p:attrNameLst>
                                      </p:cBhvr>
                                      <p:tavLst>
                                        <p:tav tm="0">
                                          <p:val>
                                            <p:strVal val="#ppt_x"/>
                                          </p:val>
                                        </p:tav>
                                        <p:tav tm="100000">
                                          <p:val>
                                            <p:strVal val="#ppt_x"/>
                                          </p:val>
                                        </p:tav>
                                      </p:tavLst>
                                    </p:anim>
                                    <p:anim calcmode="lin" valueType="num">
                                      <p:cBhvr>
                                        <p:cTn id="18" dur="3000" fill="hold"/>
                                        <p:tgtEl>
                                          <p:spTgt spid="718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181"/>
                                        </p:tgtEl>
                                        <p:attrNameLst>
                                          <p:attrName>style.visibility</p:attrName>
                                        </p:attrNameLst>
                                      </p:cBhvr>
                                      <p:to>
                                        <p:strVal val="visible"/>
                                      </p:to>
                                    </p:set>
                                    <p:animEffect transition="in" filter="fade">
                                      <p:cBhvr>
                                        <p:cTn id="21" dur="3000"/>
                                        <p:tgtEl>
                                          <p:spTgt spid="7181"/>
                                        </p:tgtEl>
                                      </p:cBhvr>
                                    </p:animEffect>
                                    <p:anim calcmode="lin" valueType="num">
                                      <p:cBhvr>
                                        <p:cTn id="22" dur="3000" fill="hold"/>
                                        <p:tgtEl>
                                          <p:spTgt spid="7181"/>
                                        </p:tgtEl>
                                        <p:attrNameLst>
                                          <p:attrName>ppt_x</p:attrName>
                                        </p:attrNameLst>
                                      </p:cBhvr>
                                      <p:tavLst>
                                        <p:tav tm="0">
                                          <p:val>
                                            <p:strVal val="#ppt_x"/>
                                          </p:val>
                                        </p:tav>
                                        <p:tav tm="100000">
                                          <p:val>
                                            <p:strVal val="#ppt_x"/>
                                          </p:val>
                                        </p:tav>
                                      </p:tavLst>
                                    </p:anim>
                                    <p:anim calcmode="lin" valueType="num">
                                      <p:cBhvr>
                                        <p:cTn id="23" dur="3000" fill="hold"/>
                                        <p:tgtEl>
                                          <p:spTgt spid="718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7" presetClass="entr" presetSubtype="0" fill="hold" grpId="0" nodeType="afterEffect">
                                  <p:stCondLst>
                                    <p:cond delay="1000"/>
                                  </p:stCondLst>
                                  <p:childTnLst>
                                    <p:set>
                                      <p:cBhvr>
                                        <p:cTn id="26" dur="1" fill="hold">
                                          <p:stCondLst>
                                            <p:cond delay="0"/>
                                          </p:stCondLst>
                                        </p:cTn>
                                        <p:tgtEl>
                                          <p:spTgt spid="7186"/>
                                        </p:tgtEl>
                                        <p:attrNameLst>
                                          <p:attrName>style.visibility</p:attrName>
                                        </p:attrNameLst>
                                      </p:cBhvr>
                                      <p:to>
                                        <p:strVal val="visible"/>
                                      </p:to>
                                    </p:set>
                                    <p:animEffect transition="in" filter="fade">
                                      <p:cBhvr>
                                        <p:cTn id="27" dur="1000"/>
                                        <p:tgtEl>
                                          <p:spTgt spid="7186"/>
                                        </p:tgtEl>
                                      </p:cBhvr>
                                    </p:animEffect>
                                    <p:anim calcmode="lin" valueType="num">
                                      <p:cBhvr>
                                        <p:cTn id="28" dur="1000" fill="hold"/>
                                        <p:tgtEl>
                                          <p:spTgt spid="7186"/>
                                        </p:tgtEl>
                                        <p:attrNameLst>
                                          <p:attrName>ppt_x</p:attrName>
                                        </p:attrNameLst>
                                      </p:cBhvr>
                                      <p:tavLst>
                                        <p:tav tm="0">
                                          <p:val>
                                            <p:strVal val="#ppt_x"/>
                                          </p:val>
                                        </p:tav>
                                        <p:tav tm="100000">
                                          <p:val>
                                            <p:strVal val="#ppt_x"/>
                                          </p:val>
                                        </p:tav>
                                      </p:tavLst>
                                    </p:anim>
                                    <p:anim calcmode="lin" valueType="num">
                                      <p:cBhvr>
                                        <p:cTn id="29" dur="1000" fill="hold"/>
                                        <p:tgtEl>
                                          <p:spTgt spid="718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7187"/>
                                        </p:tgtEl>
                                        <p:attrNameLst>
                                          <p:attrName>style.visibility</p:attrName>
                                        </p:attrNameLst>
                                      </p:cBhvr>
                                      <p:to>
                                        <p:strVal val="visible"/>
                                      </p:to>
                                    </p:set>
                                    <p:animEffect transition="in" filter="fade">
                                      <p:cBhvr>
                                        <p:cTn id="32" dur="1000"/>
                                        <p:tgtEl>
                                          <p:spTgt spid="7187"/>
                                        </p:tgtEl>
                                      </p:cBhvr>
                                    </p:animEffect>
                                    <p:anim calcmode="lin" valueType="num">
                                      <p:cBhvr>
                                        <p:cTn id="33" dur="1000" fill="hold"/>
                                        <p:tgtEl>
                                          <p:spTgt spid="7187"/>
                                        </p:tgtEl>
                                        <p:attrNameLst>
                                          <p:attrName>ppt_x</p:attrName>
                                        </p:attrNameLst>
                                      </p:cBhvr>
                                      <p:tavLst>
                                        <p:tav tm="0">
                                          <p:val>
                                            <p:strVal val="#ppt_x"/>
                                          </p:val>
                                        </p:tav>
                                        <p:tav tm="100000">
                                          <p:val>
                                            <p:strVal val="#ppt_x"/>
                                          </p:val>
                                        </p:tav>
                                      </p:tavLst>
                                    </p:anim>
                                    <p:anim calcmode="lin" valueType="num">
                                      <p:cBhvr>
                                        <p:cTn id="34" dur="1000" fill="hold"/>
                                        <p:tgtEl>
                                          <p:spTgt spid="7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p:bldP spid="71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4041868" cy="1815882"/>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Heritage  Significance: An All-Canadian Bridge</a:t>
            </a:r>
            <a:endParaRPr lang="en-US" sz="2800" b="1" dirty="0">
              <a:latin typeface="Verdana" pitchFamily="34" charset="0"/>
            </a:endParaRPr>
          </a:p>
        </p:txBody>
      </p:sp>
      <p:sp>
        <p:nvSpPr>
          <p:cNvPr id="3" name="Text Box 9"/>
          <p:cNvSpPr txBox="1">
            <a:spLocks noChangeArrowheads="1"/>
          </p:cNvSpPr>
          <p:nvPr/>
        </p:nvSpPr>
        <p:spPr bwMode="auto">
          <a:xfrm>
            <a:off x="0" y="2209801"/>
            <a:ext cx="4041868"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This period advertisement states that the bridge was built by a Canadian Company with Canadian Steel by Canadian workers.</a:t>
            </a:r>
          </a:p>
        </p:txBody>
      </p:sp>
      <p:pic>
        <p:nvPicPr>
          <p:cNvPr id="6146" name="Picture 2" descr="C:\Users\Owner\Downloads\New folder\ad_larg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41868" y="0"/>
            <a:ext cx="5017226"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660762"/>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Possible Rehabilitation Overview</a:t>
            </a:r>
            <a:endParaRPr lang="en-US" sz="2800" b="1" dirty="0">
              <a:latin typeface="Verdana" pitchFamily="34" charset="0"/>
            </a:endParaRPr>
          </a:p>
        </p:txBody>
      </p:sp>
      <p:sp>
        <p:nvSpPr>
          <p:cNvPr id="3" name="Text Box 9"/>
          <p:cNvSpPr txBox="1">
            <a:spLocks noChangeArrowheads="1"/>
          </p:cNvSpPr>
          <p:nvPr/>
        </p:nvSpPr>
        <p:spPr bwMode="auto">
          <a:xfrm>
            <a:off x="0" y="3564791"/>
            <a:ext cx="9144000"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algn="ctr" eaLnBrk="1" hangingPunct="1">
              <a:spcBef>
                <a:spcPct val="50000"/>
              </a:spcBef>
              <a:buFont typeface="Arial" pitchFamily="34" charset="0"/>
              <a:buChar char="•"/>
            </a:pPr>
            <a:r>
              <a:rPr lang="en-US" sz="3200" b="0" dirty="0" smtClean="0">
                <a:latin typeface="Arial" charset="0"/>
              </a:rPr>
              <a:t>Repairs to abutments and piers.</a:t>
            </a:r>
          </a:p>
          <a:p>
            <a:pPr marL="457200" indent="-457200" algn="ctr" eaLnBrk="1" hangingPunct="1">
              <a:spcBef>
                <a:spcPct val="50000"/>
              </a:spcBef>
              <a:buFont typeface="Arial" pitchFamily="34" charset="0"/>
              <a:buChar char="•"/>
            </a:pPr>
            <a:r>
              <a:rPr lang="en-US" sz="3200" b="0" dirty="0" smtClean="0">
                <a:latin typeface="Arial" charset="0"/>
              </a:rPr>
              <a:t>Repairs and selective replacement of truss members and rivets.</a:t>
            </a:r>
          </a:p>
          <a:p>
            <a:pPr marL="457200" indent="-457200" algn="ctr" eaLnBrk="1" hangingPunct="1">
              <a:spcBef>
                <a:spcPct val="50000"/>
              </a:spcBef>
              <a:buFont typeface="Arial" pitchFamily="34" charset="0"/>
              <a:buChar char="•"/>
            </a:pPr>
            <a:r>
              <a:rPr lang="en-US" sz="3200" b="0" dirty="0" smtClean="0">
                <a:latin typeface="Arial" charset="0"/>
              </a:rPr>
              <a:t>New deck (floor beams / deck stringers too?)</a:t>
            </a:r>
          </a:p>
          <a:p>
            <a:pPr marL="457200" indent="-457200" algn="ctr" eaLnBrk="1" hangingPunct="1">
              <a:spcBef>
                <a:spcPct val="50000"/>
              </a:spcBef>
              <a:buFont typeface="Arial" pitchFamily="34" charset="0"/>
              <a:buChar char="•"/>
            </a:pPr>
            <a:r>
              <a:rPr lang="en-US" sz="3200" b="0" dirty="0" smtClean="0">
                <a:latin typeface="Arial" charset="0"/>
              </a:rPr>
              <a:t>Blast clean and repaint trusses</a:t>
            </a:r>
          </a:p>
        </p:txBody>
      </p:sp>
      <p:pic>
        <p:nvPicPr>
          <p:cNvPr id="21506" name="Picture 2" descr="C:\Users\Owner\Downloads\New folder\pict59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0902"/>
          <a:stretch/>
        </p:blipFill>
        <p:spPr bwMode="auto">
          <a:xfrm>
            <a:off x="457200" y="685799"/>
            <a:ext cx="4308373" cy="2878991"/>
          </a:xfrm>
          <a:prstGeom prst="rect">
            <a:avLst/>
          </a:prstGeom>
          <a:noFill/>
          <a:extLst>
            <a:ext uri="{909E8E84-426E-40DD-AFC4-6F175D3DCCD1}">
              <a14:hiddenFill xmlns:a14="http://schemas.microsoft.com/office/drawing/2010/main">
                <a:solidFill>
                  <a:srgbClr val="FFFFFF"/>
                </a:solidFill>
              </a14:hiddenFill>
            </a:ext>
          </a:extLst>
        </p:spPr>
      </p:pic>
      <p:pic>
        <p:nvPicPr>
          <p:cNvPr id="21507" name="Picture 3" descr="C:\Users\Owner\Downloads\New folder\pict519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2779"/>
          <a:stretch/>
        </p:blipFill>
        <p:spPr bwMode="auto">
          <a:xfrm>
            <a:off x="5638800" y="685799"/>
            <a:ext cx="2971800" cy="2886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029940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Possible Rehabilitation Work</a:t>
            </a:r>
            <a:endParaRPr lang="en-US" sz="2800" b="1" dirty="0">
              <a:latin typeface="Verdana" pitchFamily="34" charset="0"/>
            </a:endParaRPr>
          </a:p>
        </p:txBody>
      </p:sp>
      <p:sp>
        <p:nvSpPr>
          <p:cNvPr id="3" name="Text Box 9"/>
          <p:cNvSpPr txBox="1">
            <a:spLocks noChangeArrowheads="1"/>
          </p:cNvSpPr>
          <p:nvPr/>
        </p:nvSpPr>
        <p:spPr bwMode="auto">
          <a:xfrm>
            <a:off x="0" y="4795897"/>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Like the majority of heritage truss bridges, deterioration is worse in areas that are exposed to water and salt. Lower portions of the truss are far more deteriorated than the upper parts.</a:t>
            </a:r>
          </a:p>
        </p:txBody>
      </p:sp>
      <p:pic>
        <p:nvPicPr>
          <p:cNvPr id="12290" name="Picture 2" descr="C:\Users\Owner\Downloads\New folder\pict965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657" y="762000"/>
            <a:ext cx="4571999"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C:\Users\Owner\Downloads\New folder\pict96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762001"/>
            <a:ext cx="4571999" cy="3428999"/>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9"/>
          <p:cNvSpPr txBox="1">
            <a:spLocks noChangeArrowheads="1"/>
          </p:cNvSpPr>
          <p:nvPr/>
        </p:nvSpPr>
        <p:spPr bwMode="auto">
          <a:xfrm>
            <a:off x="1447800" y="4139625"/>
            <a:ext cx="1447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dirty="0" smtClean="0">
                <a:latin typeface="Arial" charset="0"/>
              </a:rPr>
              <a:t>Upper</a:t>
            </a:r>
          </a:p>
        </p:txBody>
      </p:sp>
      <p:sp>
        <p:nvSpPr>
          <p:cNvPr id="9" name="Text Box 9"/>
          <p:cNvSpPr txBox="1">
            <a:spLocks noChangeArrowheads="1"/>
          </p:cNvSpPr>
          <p:nvPr/>
        </p:nvSpPr>
        <p:spPr bwMode="auto">
          <a:xfrm>
            <a:off x="6400800" y="4139625"/>
            <a:ext cx="1447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dirty="0" smtClean="0">
                <a:latin typeface="Arial" charset="0"/>
              </a:rPr>
              <a:t>Lower</a:t>
            </a:r>
          </a:p>
        </p:txBody>
      </p:sp>
    </p:spTree>
    <p:extLst>
      <p:ext uri="{BB962C8B-B14F-4D97-AF65-F5344CB8AC3E}">
        <p14:creationId xmlns:p14="http://schemas.microsoft.com/office/powerpoint/2010/main" val="3789083930"/>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a:latin typeface="Verdana" pitchFamily="34" charset="0"/>
              </a:rPr>
              <a:t>Possible Rehabilitation Work</a:t>
            </a:r>
          </a:p>
        </p:txBody>
      </p:sp>
      <p:sp>
        <p:nvSpPr>
          <p:cNvPr id="3" name="Text Box 9"/>
          <p:cNvSpPr txBox="1">
            <a:spLocks noChangeArrowheads="1"/>
          </p:cNvSpPr>
          <p:nvPr/>
        </p:nvSpPr>
        <p:spPr bwMode="auto">
          <a:xfrm>
            <a:off x="32657" y="4343400"/>
            <a:ext cx="9144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It may not be necessary to replace an entire beam that has deterioration. Here, some lacing bars </a:t>
            </a:r>
            <a:r>
              <a:rPr lang="en-US" sz="3200" b="0" dirty="0" smtClean="0">
                <a:latin typeface="Arial" charset="0"/>
              </a:rPr>
              <a:t>and plates are </a:t>
            </a:r>
            <a:r>
              <a:rPr lang="en-US" sz="3200" b="0" dirty="0" smtClean="0">
                <a:latin typeface="Arial" charset="0"/>
              </a:rPr>
              <a:t>deteriorated and may need replacement, but the other parts of the beam might be possible to retain.  </a:t>
            </a:r>
          </a:p>
        </p:txBody>
      </p:sp>
      <p:pic>
        <p:nvPicPr>
          <p:cNvPr id="2" name="Picture 2" descr="C:\Users\Owner\Downloads\New folder\img_0224.jpg"/>
          <p:cNvPicPr>
            <a:picLocks noChangeAspect="1" noChangeArrowheads="1"/>
          </p:cNvPicPr>
          <p:nvPr/>
        </p:nvPicPr>
        <p:blipFill rotWithShape="1">
          <a:blip r:embed="rId2">
            <a:extLst>
              <a:ext uri="{28A0092B-C50C-407E-A947-70E740481C1C}">
                <a14:useLocalDpi xmlns:a14="http://schemas.microsoft.com/office/drawing/2010/main" val="0"/>
              </a:ext>
            </a:extLst>
          </a:blip>
          <a:srcRect b="21286"/>
          <a:stretch/>
        </p:blipFill>
        <p:spPr bwMode="auto">
          <a:xfrm>
            <a:off x="1213757" y="457200"/>
            <a:ext cx="6781800" cy="40037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27530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a:latin typeface="Verdana" pitchFamily="34" charset="0"/>
              </a:rPr>
              <a:t>Possible Rehabilitation Work</a:t>
            </a:r>
          </a:p>
        </p:txBody>
      </p:sp>
      <p:sp>
        <p:nvSpPr>
          <p:cNvPr id="3" name="Text Box 9"/>
          <p:cNvSpPr txBox="1">
            <a:spLocks noChangeArrowheads="1"/>
          </p:cNvSpPr>
          <p:nvPr/>
        </p:nvSpPr>
        <p:spPr bwMode="auto">
          <a:xfrm>
            <a:off x="0" y="4037517"/>
            <a:ext cx="9144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algn="ctr" eaLnBrk="1" hangingPunct="1">
              <a:spcBef>
                <a:spcPct val="50000"/>
              </a:spcBef>
              <a:buFont typeface="Arial" pitchFamily="34" charset="0"/>
              <a:buChar char="•"/>
            </a:pPr>
            <a:r>
              <a:rPr lang="en-US" sz="3200" b="0" dirty="0" smtClean="0">
                <a:latin typeface="Arial" charset="0"/>
              </a:rPr>
              <a:t>If one section of a truss beam is deteriorated, that section can be replaced with a new section which is welded on. </a:t>
            </a:r>
          </a:p>
          <a:p>
            <a:pPr marL="457200" indent="-457200" algn="ctr" eaLnBrk="1" hangingPunct="1">
              <a:spcBef>
                <a:spcPct val="50000"/>
              </a:spcBef>
              <a:buFont typeface="Arial" pitchFamily="34" charset="0"/>
              <a:buChar char="•"/>
            </a:pPr>
            <a:r>
              <a:rPr lang="en-US" sz="3200" b="0" dirty="0" smtClean="0">
                <a:latin typeface="Arial" charset="0"/>
              </a:rPr>
              <a:t>Plates or even welds can be applied to “patch” deteriorated areas.</a:t>
            </a:r>
          </a:p>
        </p:txBody>
      </p:sp>
      <p:pic>
        <p:nvPicPr>
          <p:cNvPr id="15362" name="Picture 2" descr="C:\Users\Owner\Downloads\New folder\dscf237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9" y="677244"/>
            <a:ext cx="4347029" cy="3260271"/>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Owner\Downloads\New folder\dscf23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640959"/>
            <a:ext cx="4390571" cy="3292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943269"/>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a:latin typeface="Verdana" pitchFamily="34" charset="0"/>
              </a:rPr>
              <a:t>Possible Rehabilitation Work</a:t>
            </a:r>
          </a:p>
        </p:txBody>
      </p:sp>
      <p:sp>
        <p:nvSpPr>
          <p:cNvPr id="3" name="Text Box 9"/>
          <p:cNvSpPr txBox="1">
            <a:spLocks noChangeArrowheads="1"/>
          </p:cNvSpPr>
          <p:nvPr/>
        </p:nvSpPr>
        <p:spPr bwMode="auto">
          <a:xfrm>
            <a:off x="0" y="4473476"/>
            <a:ext cx="91440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Original deck stringers and floor beams, typical trouble areas, are in surprisingly decent condition</a:t>
            </a:r>
            <a:r>
              <a:rPr lang="en-US" sz="3200" b="0" dirty="0" smtClean="0">
                <a:latin typeface="Arial" charset="0"/>
              </a:rPr>
              <a:t>.</a:t>
            </a:r>
          </a:p>
          <a:p>
            <a:pPr eaLnBrk="1" hangingPunct="1">
              <a:spcBef>
                <a:spcPct val="50000"/>
              </a:spcBef>
            </a:pPr>
            <a:r>
              <a:rPr lang="en-US" sz="3200" b="0" dirty="0" smtClean="0">
                <a:latin typeface="Arial" charset="0"/>
              </a:rPr>
              <a:t>Its not </a:t>
            </a:r>
            <a:r>
              <a:rPr lang="en-US" sz="3200" b="0" dirty="0" smtClean="0">
                <a:latin typeface="Arial" charset="0"/>
              </a:rPr>
              <a:t>uncommon to replace these </a:t>
            </a:r>
            <a:r>
              <a:rPr lang="en-US" sz="3200" b="0" dirty="0" smtClean="0">
                <a:latin typeface="Arial" charset="0"/>
              </a:rPr>
              <a:t>elements in rehabilitation, </a:t>
            </a:r>
            <a:r>
              <a:rPr lang="en-US" sz="3200" b="0" dirty="0" smtClean="0">
                <a:latin typeface="Arial" charset="0"/>
              </a:rPr>
              <a:t>but is it really needed here?</a:t>
            </a:r>
          </a:p>
        </p:txBody>
      </p:sp>
      <p:pic>
        <p:nvPicPr>
          <p:cNvPr id="13314" name="Picture 2" descr="C:\Users\Owner\Downloads\New folder\img_025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22564"/>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Users\Owner\Downloads\New folder\img_02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2228" y="533400"/>
            <a:ext cx="5101772" cy="3826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1506352"/>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a:latin typeface="Verdana" pitchFamily="34" charset="0"/>
              </a:rPr>
              <a:t>Possible Rehabilitation </a:t>
            </a:r>
            <a:r>
              <a:rPr lang="en-US" sz="2800" b="1" dirty="0" smtClean="0">
                <a:latin typeface="Verdana" pitchFamily="34" charset="0"/>
              </a:rPr>
              <a:t>Challenges</a:t>
            </a:r>
            <a:endParaRPr lang="en-US" sz="2800" b="1" dirty="0">
              <a:latin typeface="Verdana" pitchFamily="34" charset="0"/>
            </a:endParaRPr>
          </a:p>
        </p:txBody>
      </p:sp>
      <p:sp>
        <p:nvSpPr>
          <p:cNvPr id="3" name="Text Box 9"/>
          <p:cNvSpPr txBox="1">
            <a:spLocks noChangeArrowheads="1"/>
          </p:cNvSpPr>
          <p:nvPr/>
        </p:nvSpPr>
        <p:spPr bwMode="auto">
          <a:xfrm>
            <a:off x="0" y="2826127"/>
            <a:ext cx="9144000"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Is any of the paint on the bridge lead based? If rehabilitated over the river, containment may be needed.</a:t>
            </a:r>
          </a:p>
          <a:p>
            <a:pPr eaLnBrk="1" hangingPunct="1">
              <a:spcBef>
                <a:spcPct val="50000"/>
              </a:spcBef>
            </a:pPr>
            <a:r>
              <a:rPr lang="en-US" sz="3200" b="0" dirty="0">
                <a:latin typeface="Arial" charset="0"/>
              </a:rPr>
              <a:t>If rehabilitated over the river what </a:t>
            </a:r>
            <a:r>
              <a:rPr lang="en-US" sz="3200" b="0" dirty="0" err="1">
                <a:latin typeface="Arial" charset="0"/>
              </a:rPr>
              <a:t>falsework</a:t>
            </a:r>
            <a:r>
              <a:rPr lang="en-US" sz="3200" b="0" dirty="0">
                <a:latin typeface="Arial" charset="0"/>
              </a:rPr>
              <a:t> might be needed</a:t>
            </a:r>
            <a:r>
              <a:rPr lang="en-US" sz="3200" b="0" dirty="0" smtClean="0">
                <a:latin typeface="Arial" charset="0"/>
              </a:rPr>
              <a:t>? </a:t>
            </a:r>
          </a:p>
          <a:p>
            <a:pPr eaLnBrk="1" hangingPunct="1">
              <a:spcBef>
                <a:spcPct val="50000"/>
              </a:spcBef>
            </a:pPr>
            <a:r>
              <a:rPr lang="en-US" sz="3200" b="0" dirty="0" smtClean="0">
                <a:latin typeface="Arial" charset="0"/>
              </a:rPr>
              <a:t>Alternatively, is bridge feasible to dismantle, </a:t>
            </a:r>
            <a:r>
              <a:rPr lang="en-US" sz="3200" b="0" dirty="0">
                <a:latin typeface="Arial" charset="0"/>
              </a:rPr>
              <a:t>and </a:t>
            </a:r>
            <a:r>
              <a:rPr lang="en-US" sz="3200" b="0" dirty="0" smtClean="0">
                <a:latin typeface="Arial" charset="0"/>
              </a:rPr>
              <a:t>rehabilitate </a:t>
            </a:r>
            <a:r>
              <a:rPr lang="en-US" sz="3200" b="0" dirty="0">
                <a:latin typeface="Arial" charset="0"/>
              </a:rPr>
              <a:t>in a </a:t>
            </a:r>
            <a:r>
              <a:rPr lang="en-US" sz="3200" b="0" dirty="0" smtClean="0">
                <a:latin typeface="Arial" charset="0"/>
              </a:rPr>
              <a:t>shop</a:t>
            </a:r>
            <a:r>
              <a:rPr lang="en-US" sz="3200" b="0" dirty="0">
                <a:latin typeface="Arial" charset="0"/>
              </a:rPr>
              <a:t> </a:t>
            </a:r>
            <a:r>
              <a:rPr lang="en-US" sz="3200" b="0" dirty="0" smtClean="0">
                <a:latin typeface="Arial" charset="0"/>
              </a:rPr>
              <a:t>despite its size and design?</a:t>
            </a:r>
            <a:endParaRPr lang="en-US" sz="3200" b="0" dirty="0">
              <a:latin typeface="Arial" charset="0"/>
            </a:endParaRPr>
          </a:p>
        </p:txBody>
      </p:sp>
      <p:pic>
        <p:nvPicPr>
          <p:cNvPr id="22530" name="Picture 2" descr="I:\HistoricBridges.org\truss\thamesville\img_02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6410" y="523220"/>
            <a:ext cx="2955670" cy="2216527"/>
          </a:xfrm>
          <a:prstGeom prst="rect">
            <a:avLst/>
          </a:prstGeom>
          <a:noFill/>
          <a:extLst>
            <a:ext uri="{909E8E84-426E-40DD-AFC4-6F175D3DCCD1}">
              <a14:hiddenFill xmlns:a14="http://schemas.microsoft.com/office/drawing/2010/main">
                <a:solidFill>
                  <a:srgbClr val="FFFFFF"/>
                </a:solidFill>
              </a14:hiddenFill>
            </a:ext>
          </a:extLst>
        </p:spPr>
      </p:pic>
      <p:pic>
        <p:nvPicPr>
          <p:cNvPr id="22531" name="Picture 3" descr="C:\Users\Owner\Downloads\New folder\dscf231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6095"/>
          <a:stretch/>
        </p:blipFill>
        <p:spPr bwMode="auto">
          <a:xfrm>
            <a:off x="4306924" y="523220"/>
            <a:ext cx="3998876" cy="2216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54043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995274"/>
            <a:ext cx="8453438" cy="2286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Typical </a:t>
            </a:r>
            <a:r>
              <a:rPr lang="en-US" sz="2800" b="1" smtClean="0">
                <a:latin typeface="Verdana" pitchFamily="34" charset="0"/>
              </a:rPr>
              <a:t>Rehabilitation Experiences</a:t>
            </a:r>
            <a:endParaRPr lang="en-US" sz="2800" b="1" dirty="0">
              <a:latin typeface="Verdana" pitchFamily="34" charset="0"/>
            </a:endParaRPr>
          </a:p>
        </p:txBody>
      </p:sp>
      <p:sp>
        <p:nvSpPr>
          <p:cNvPr id="4" name="Text Box 9"/>
          <p:cNvSpPr txBox="1">
            <a:spLocks noChangeArrowheads="1"/>
          </p:cNvSpPr>
          <p:nvPr/>
        </p:nvSpPr>
        <p:spPr bwMode="auto">
          <a:xfrm>
            <a:off x="21771" y="5282225"/>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Rehabilitation costs are often similar or less than the cost of replacement. Each bridge’s situation is unique however.</a:t>
            </a:r>
            <a:endParaRPr lang="en-US" sz="3200" b="0" dirty="0">
              <a:latin typeface="Arial"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343" y="598714"/>
            <a:ext cx="7086600" cy="2839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02543"/>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Case Study: 6</a:t>
            </a:r>
            <a:r>
              <a:rPr lang="en-US" sz="2800" b="1" baseline="30000" dirty="0" smtClean="0">
                <a:latin typeface="Verdana" pitchFamily="34" charset="0"/>
              </a:rPr>
              <a:t>th</a:t>
            </a:r>
            <a:r>
              <a:rPr lang="en-US" sz="2800" b="1" dirty="0" smtClean="0">
                <a:latin typeface="Verdana" pitchFamily="34" charset="0"/>
              </a:rPr>
              <a:t> Street Bridge</a:t>
            </a:r>
            <a:endParaRPr lang="en-US" sz="2800" b="1" dirty="0">
              <a:latin typeface="Verdana" pitchFamily="34" charset="0"/>
            </a:endParaRPr>
          </a:p>
        </p:txBody>
      </p:sp>
      <p:sp>
        <p:nvSpPr>
          <p:cNvPr id="3" name="Text Box 9"/>
          <p:cNvSpPr txBox="1">
            <a:spLocks noChangeArrowheads="1"/>
          </p:cNvSpPr>
          <p:nvPr/>
        </p:nvSpPr>
        <p:spPr bwMode="auto">
          <a:xfrm>
            <a:off x="36286" y="609600"/>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The 6</a:t>
            </a:r>
            <a:r>
              <a:rPr lang="en-US" sz="3200" b="0" baseline="30000" dirty="0" smtClean="0">
                <a:latin typeface="Arial" charset="0"/>
              </a:rPr>
              <a:t>th</a:t>
            </a:r>
            <a:r>
              <a:rPr lang="en-US" sz="3200" b="0" dirty="0" smtClean="0">
                <a:latin typeface="Arial" charset="0"/>
              </a:rPr>
              <a:t> Street Bridge in Grand Rapids, Michigan is a bridge that has been well maintained. It is much older and more lightweight than the </a:t>
            </a:r>
            <a:r>
              <a:rPr lang="en-US" sz="3200" b="0" dirty="0" err="1" smtClean="0">
                <a:latin typeface="Arial" charset="0"/>
              </a:rPr>
              <a:t>Thamesville</a:t>
            </a:r>
            <a:r>
              <a:rPr lang="en-US" sz="3200" b="0" dirty="0" smtClean="0">
                <a:latin typeface="Arial" charset="0"/>
              </a:rPr>
              <a:t> Bridge.</a:t>
            </a:r>
            <a:endParaRPr lang="en-US" sz="3200" b="0" dirty="0">
              <a:latin typeface="Arial" charset="0"/>
            </a:endParaRPr>
          </a:p>
        </p:txBody>
      </p:sp>
      <p:sp>
        <p:nvSpPr>
          <p:cNvPr id="4" name="Text Box 9"/>
          <p:cNvSpPr txBox="1">
            <a:spLocks noChangeArrowheads="1"/>
          </p:cNvSpPr>
          <p:nvPr/>
        </p:nvSpPr>
        <p:spPr bwMode="auto">
          <a:xfrm>
            <a:off x="-32657" y="5181600"/>
            <a:ext cx="918028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Built</a:t>
            </a:r>
            <a:r>
              <a:rPr lang="en-US" sz="3200" b="0" dirty="0">
                <a:latin typeface="Arial" charset="0"/>
              </a:rPr>
              <a:t>: </a:t>
            </a:r>
            <a:r>
              <a:rPr lang="en-US" sz="3200" b="0" dirty="0" smtClean="0">
                <a:latin typeface="Arial" charset="0"/>
              </a:rPr>
              <a:t>1886</a:t>
            </a:r>
            <a:br>
              <a:rPr lang="en-US" sz="3200" b="0" dirty="0" smtClean="0">
                <a:latin typeface="Arial" charset="0"/>
              </a:rPr>
            </a:br>
            <a:r>
              <a:rPr lang="en-US" sz="3200" b="0" dirty="0" smtClean="0">
                <a:latin typeface="Arial" charset="0"/>
              </a:rPr>
              <a:t>Length</a:t>
            </a:r>
            <a:r>
              <a:rPr lang="en-US" sz="3200" b="0" dirty="0">
                <a:latin typeface="Arial" charset="0"/>
              </a:rPr>
              <a:t>: 544.7 Feet (166 </a:t>
            </a:r>
            <a:r>
              <a:rPr lang="en-US" sz="3200" b="0" dirty="0" smtClean="0">
                <a:latin typeface="Arial" charset="0"/>
              </a:rPr>
              <a:t>Meters)</a:t>
            </a:r>
            <a:br>
              <a:rPr lang="en-US" sz="3200" b="0" dirty="0" smtClean="0">
                <a:latin typeface="Arial" charset="0"/>
              </a:rPr>
            </a:br>
            <a:r>
              <a:rPr lang="en-US" sz="3200" b="0" dirty="0" smtClean="0">
                <a:latin typeface="Arial" charset="0"/>
              </a:rPr>
              <a:t>Roadway </a:t>
            </a:r>
            <a:r>
              <a:rPr lang="en-US" sz="3200" b="0" dirty="0">
                <a:latin typeface="Arial" charset="0"/>
              </a:rPr>
              <a:t>Width: 18 Feet (5.5 Meters)</a:t>
            </a:r>
            <a:endParaRPr lang="en-US" sz="3200" b="0" dirty="0" smtClean="0">
              <a:latin typeface="Arial" charset="0"/>
            </a:endParaRPr>
          </a:p>
        </p:txBody>
      </p:sp>
      <p:pic>
        <p:nvPicPr>
          <p:cNvPr id="2050" name="Picture 2" descr="C:\Users\Owner\Downloads\New folder\Resize to 1600\p1330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0" y="2362200"/>
            <a:ext cx="3657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Owner\Downloads\New folder\Resize to 1600\p133059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474" b="11283"/>
          <a:stretch/>
        </p:blipFill>
        <p:spPr bwMode="auto">
          <a:xfrm>
            <a:off x="72571" y="2893785"/>
            <a:ext cx="4814919" cy="2211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144672"/>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Case Study: 6</a:t>
            </a:r>
            <a:r>
              <a:rPr lang="en-US" sz="2800" b="1" baseline="30000" dirty="0" smtClean="0">
                <a:latin typeface="Verdana" pitchFamily="34" charset="0"/>
              </a:rPr>
              <a:t>th</a:t>
            </a:r>
            <a:r>
              <a:rPr lang="en-US" sz="2800" b="1" dirty="0" smtClean="0">
                <a:latin typeface="Verdana" pitchFamily="34" charset="0"/>
              </a:rPr>
              <a:t> Street Bridge</a:t>
            </a:r>
            <a:endParaRPr lang="en-US" sz="2800" b="1" dirty="0">
              <a:latin typeface="Verdana" pitchFamily="34" charset="0"/>
            </a:endParaRPr>
          </a:p>
        </p:txBody>
      </p:sp>
      <p:sp>
        <p:nvSpPr>
          <p:cNvPr id="5" name="Text Box 9"/>
          <p:cNvSpPr txBox="1">
            <a:spLocks noChangeArrowheads="1"/>
          </p:cNvSpPr>
          <p:nvPr/>
        </p:nvSpPr>
        <p:spPr bwMode="auto">
          <a:xfrm>
            <a:off x="0" y="2098358"/>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1979 Rehabilitation To Repair Substructure and Superstructure, and Blast Clean and Repaint: $585,570.  </a:t>
            </a:r>
          </a:p>
        </p:txBody>
      </p:sp>
      <p:sp>
        <p:nvSpPr>
          <p:cNvPr id="8" name="Text Box 9"/>
          <p:cNvSpPr txBox="1">
            <a:spLocks noChangeArrowheads="1"/>
          </p:cNvSpPr>
          <p:nvPr/>
        </p:nvSpPr>
        <p:spPr bwMode="auto">
          <a:xfrm>
            <a:off x="0" y="3927158"/>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2002 Repainting Project: Full </a:t>
            </a:r>
            <a:r>
              <a:rPr lang="en-US" sz="3200" b="0" dirty="0" smtClean="0">
                <a:latin typeface="Arial" charset="0"/>
              </a:rPr>
              <a:t>Blast Clean </a:t>
            </a:r>
            <a:r>
              <a:rPr lang="en-US" sz="3200" b="0" dirty="0">
                <a:latin typeface="Arial" charset="0"/>
              </a:rPr>
              <a:t>and </a:t>
            </a:r>
            <a:r>
              <a:rPr lang="en-US" sz="3200" b="0" dirty="0" smtClean="0">
                <a:latin typeface="Arial" charset="0"/>
              </a:rPr>
              <a:t>Paint</a:t>
            </a:r>
            <a:r>
              <a:rPr lang="en-US" sz="3200" b="0" dirty="0">
                <a:latin typeface="Arial" charset="0"/>
              </a:rPr>
              <a:t>: $823,000</a:t>
            </a:r>
            <a:endParaRPr lang="en-US" sz="3200" b="0" dirty="0" smtClean="0">
              <a:latin typeface="Arial" charset="0"/>
            </a:endParaRPr>
          </a:p>
        </p:txBody>
      </p:sp>
      <p:sp>
        <p:nvSpPr>
          <p:cNvPr id="9" name="Text Box 9"/>
          <p:cNvSpPr txBox="1">
            <a:spLocks noChangeArrowheads="1"/>
          </p:cNvSpPr>
          <p:nvPr/>
        </p:nvSpPr>
        <p:spPr bwMode="auto">
          <a:xfrm>
            <a:off x="0" y="5288340"/>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2012 Rehabilitation To Replace Deck, Spot Paint, and Repair Superstructure and Substructure:</a:t>
            </a:r>
            <a:br>
              <a:rPr lang="en-US" sz="3200" b="0" dirty="0" smtClean="0">
                <a:latin typeface="Arial" charset="0"/>
              </a:rPr>
            </a:br>
            <a:r>
              <a:rPr lang="en-US" sz="3200" b="0" dirty="0" smtClean="0">
                <a:latin typeface="Arial" charset="0"/>
              </a:rPr>
              <a:t>$</a:t>
            </a:r>
            <a:r>
              <a:rPr lang="en-US" sz="3200" b="0" dirty="0">
                <a:latin typeface="Arial" charset="0"/>
              </a:rPr>
              <a:t>2.2 Million</a:t>
            </a:r>
            <a:endParaRPr lang="en-US" sz="3200" b="0" dirty="0" smtClean="0">
              <a:latin typeface="Arial" charset="0"/>
            </a:endParaRPr>
          </a:p>
        </p:txBody>
      </p:sp>
      <p:pic>
        <p:nvPicPr>
          <p:cNvPr id="1026" name="Picture 2" descr="C:\Users\Owner\Downloads\New folder\Resize to 1600\p133053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8082" b="30959"/>
          <a:stretch/>
        </p:blipFill>
        <p:spPr bwMode="auto">
          <a:xfrm>
            <a:off x="1281869" y="570480"/>
            <a:ext cx="6580262" cy="1527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23516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5"/>
          <p:cNvSpPr txBox="1">
            <a:spLocks noChangeArrowheads="1"/>
          </p:cNvSpPr>
          <p:nvPr/>
        </p:nvSpPr>
        <p:spPr bwMode="auto">
          <a:xfrm>
            <a:off x="0" y="5657671"/>
            <a:ext cx="9144000" cy="1200329"/>
          </a:xfrm>
          <a:prstGeom prst="rect">
            <a:avLst/>
          </a:prstGeom>
          <a:noFill/>
          <a:ln w="9525">
            <a:noFill/>
            <a:miter lim="800000"/>
            <a:headEnd/>
            <a:tailEnd/>
          </a:ln>
          <a:effectLst/>
        </p:spPr>
        <p:txBody>
          <a:bodyPr wrap="square">
            <a:spAutoFit/>
          </a:bodyPr>
          <a:lstStyle/>
          <a:p>
            <a:pPr algn="ctr">
              <a:spcBef>
                <a:spcPct val="50000"/>
              </a:spcBef>
            </a:pPr>
            <a:r>
              <a:rPr lang="en-US" sz="2400" b="1" dirty="0" smtClean="0">
                <a:latin typeface="Verdana" pitchFamily="34" charset="0"/>
              </a:rPr>
              <a:t>Metal truss bridges feature </a:t>
            </a:r>
            <a:r>
              <a:rPr lang="en-US" sz="2400" b="1" dirty="0">
                <a:latin typeface="Verdana" pitchFamily="34" charset="0"/>
              </a:rPr>
              <a:t>a network of metal beams arranged in a pattern based on triangles that work to support the bridge.</a:t>
            </a:r>
          </a:p>
        </p:txBody>
      </p:sp>
      <p:pic>
        <p:nvPicPr>
          <p:cNvPr id="15" name="Picture 2" descr="C:\Server\www\info\presentations\St. Clair County Capac\New folder\p1340854.jpg"/>
          <p:cNvPicPr>
            <a:picLocks noChangeAspect="1" noChangeArrowheads="1"/>
          </p:cNvPicPr>
          <p:nvPr/>
        </p:nvPicPr>
        <p:blipFill>
          <a:blip r:embed="rId2" cstate="print"/>
          <a:srcRect/>
          <a:stretch>
            <a:fillRect/>
          </a:stretch>
        </p:blipFill>
        <p:spPr bwMode="auto">
          <a:xfrm>
            <a:off x="18531" y="774342"/>
            <a:ext cx="4248669" cy="4857929"/>
          </a:xfrm>
          <a:prstGeom prst="rect">
            <a:avLst/>
          </a:prstGeom>
          <a:noFill/>
        </p:spPr>
      </p:pic>
      <p:pic>
        <p:nvPicPr>
          <p:cNvPr id="17" name="Picture 2"/>
          <p:cNvPicPr>
            <a:picLocks noChangeAspect="1" noChangeArrowheads="1"/>
          </p:cNvPicPr>
          <p:nvPr/>
        </p:nvPicPr>
        <p:blipFill>
          <a:blip r:embed="rId3" cstate="print"/>
          <a:srcRect t="31667"/>
          <a:stretch>
            <a:fillRect/>
          </a:stretch>
        </p:blipFill>
        <p:spPr bwMode="auto">
          <a:xfrm>
            <a:off x="3276600" y="2438400"/>
            <a:ext cx="5892800" cy="3020060"/>
          </a:xfrm>
          <a:prstGeom prst="rect">
            <a:avLst/>
          </a:prstGeom>
          <a:noFill/>
          <a:ln w="9525">
            <a:noFill/>
            <a:miter lim="800000"/>
            <a:headEnd/>
            <a:tailEnd/>
          </a:ln>
          <a:effectLst/>
        </p:spPr>
      </p:pic>
      <p:pic>
        <p:nvPicPr>
          <p:cNvPr id="2" name="Picture 2" descr="C:\Users\Owner\Downloads\New folder\bkg_ontario2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8175" b="19445"/>
          <a:stretch/>
        </p:blipFill>
        <p:spPr bwMode="auto">
          <a:xfrm>
            <a:off x="2951676" y="0"/>
            <a:ext cx="6206838"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765231"/>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Case Study: Maple Road Bridge</a:t>
            </a:r>
            <a:endParaRPr lang="en-US" sz="2800" b="1" dirty="0">
              <a:latin typeface="Verdana" pitchFamily="34" charset="0"/>
            </a:endParaRPr>
          </a:p>
        </p:txBody>
      </p:sp>
      <p:sp>
        <p:nvSpPr>
          <p:cNvPr id="9" name="Text Box 9"/>
          <p:cNvSpPr txBox="1">
            <a:spLocks noChangeArrowheads="1"/>
          </p:cNvSpPr>
          <p:nvPr/>
        </p:nvSpPr>
        <p:spPr bwMode="auto">
          <a:xfrm>
            <a:off x="0" y="685800"/>
            <a:ext cx="91440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Maple Road Bridge, Ann Arbor, Michigan</a:t>
            </a:r>
          </a:p>
          <a:p>
            <a:pPr algn="ctr" eaLnBrk="1" hangingPunct="1">
              <a:spcBef>
                <a:spcPct val="50000"/>
              </a:spcBef>
            </a:pPr>
            <a:r>
              <a:rPr lang="en-US" sz="3200" b="0" dirty="0" smtClean="0">
                <a:latin typeface="Arial" charset="0"/>
              </a:rPr>
              <a:t>2003 Rehabilitation: Cost</a:t>
            </a:r>
            <a:r>
              <a:rPr lang="en-US" sz="3200" b="0" dirty="0">
                <a:latin typeface="Arial" charset="0"/>
              </a:rPr>
              <a:t>: $</a:t>
            </a:r>
            <a:r>
              <a:rPr lang="en-US" sz="3200" b="0" dirty="0" smtClean="0">
                <a:latin typeface="Arial" charset="0"/>
              </a:rPr>
              <a:t>525,000</a:t>
            </a:r>
          </a:p>
          <a:p>
            <a:pPr algn="ctr" eaLnBrk="1" hangingPunct="1">
              <a:spcBef>
                <a:spcPct val="50000"/>
              </a:spcBef>
            </a:pPr>
            <a:r>
              <a:rPr lang="en-US" sz="3200" b="0" dirty="0" smtClean="0">
                <a:latin typeface="Arial" charset="0"/>
              </a:rPr>
              <a:t>Weight limit increased from 6 tons to 20 tons.</a:t>
            </a:r>
          </a:p>
        </p:txBody>
      </p:sp>
      <p:sp>
        <p:nvSpPr>
          <p:cNvPr id="6" name="Text Box 9"/>
          <p:cNvSpPr txBox="1">
            <a:spLocks noChangeArrowheads="1"/>
          </p:cNvSpPr>
          <p:nvPr/>
        </p:nvSpPr>
        <p:spPr bwMode="auto">
          <a:xfrm>
            <a:off x="0" y="5780782"/>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Demolition and Replacement cost estimates started at $1 Million </a:t>
            </a:r>
            <a:r>
              <a:rPr lang="en-US" sz="3200" b="0" dirty="0">
                <a:latin typeface="Arial" charset="0"/>
              </a:rPr>
              <a:t>and went up to </a:t>
            </a:r>
            <a:r>
              <a:rPr lang="en-US" sz="3200" b="0" dirty="0" smtClean="0">
                <a:latin typeface="Arial" charset="0"/>
              </a:rPr>
              <a:t>$4 Million.</a:t>
            </a:r>
            <a:endParaRPr lang="en-US" sz="3200" b="0" dirty="0">
              <a:latin typeface="Arial"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900303"/>
            <a:ext cx="8098144" cy="288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3177421"/>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You Can Use </a:t>
            </a:r>
            <a:r>
              <a:rPr lang="en-US" sz="2800" b="1" dirty="0" smtClean="0">
                <a:latin typeface="Verdana" pitchFamily="34" charset="0"/>
              </a:rPr>
              <a:t>Rivets In Rehabilitation!</a:t>
            </a:r>
            <a:endParaRPr lang="en-US" sz="2800" b="1" dirty="0">
              <a:latin typeface="Verdana" pitchFamily="34" charset="0"/>
            </a:endParaRPr>
          </a:p>
        </p:txBody>
      </p:sp>
      <p:sp>
        <p:nvSpPr>
          <p:cNvPr id="3" name="Text Box 9"/>
          <p:cNvSpPr txBox="1">
            <a:spLocks noChangeArrowheads="1"/>
          </p:cNvSpPr>
          <p:nvPr/>
        </p:nvSpPr>
        <p:spPr bwMode="auto">
          <a:xfrm>
            <a:off x="-32657" y="4343400"/>
            <a:ext cx="91440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Many engineers think that failed rivets must be replaced with modern bolts. This is not true. Riveting is not a “lost art.” </a:t>
            </a:r>
            <a:r>
              <a:rPr lang="en-US" sz="3200" b="0" dirty="0">
                <a:latin typeface="Arial" charset="0"/>
              </a:rPr>
              <a:t>I</a:t>
            </a:r>
            <a:r>
              <a:rPr lang="en-US" sz="3200" b="0" dirty="0" smtClean="0">
                <a:latin typeface="Arial" charset="0"/>
              </a:rPr>
              <a:t>t is not costly or time consuming to do, and replacing rivets with rivets maintains the original design of the bridge.</a:t>
            </a:r>
          </a:p>
        </p:txBody>
      </p:sp>
      <p:pic>
        <p:nvPicPr>
          <p:cNvPr id="19457" name="Picture 1" descr="C:\Users\Owner\Downloads\New folder (3)\P100083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9731"/>
          <a:stretch/>
        </p:blipFill>
        <p:spPr bwMode="auto">
          <a:xfrm>
            <a:off x="0" y="501449"/>
            <a:ext cx="4746171" cy="3943350"/>
          </a:xfrm>
          <a:prstGeom prst="rect">
            <a:avLst/>
          </a:prstGeom>
          <a:noFill/>
          <a:extLst>
            <a:ext uri="{909E8E84-426E-40DD-AFC4-6F175D3DCCD1}">
              <a14:hiddenFill xmlns:a14="http://schemas.microsoft.com/office/drawing/2010/main">
                <a:solidFill>
                  <a:srgbClr val="FFFFFF"/>
                </a:solidFill>
              </a14:hiddenFill>
            </a:ext>
          </a:extLst>
        </p:spPr>
      </p:pic>
      <p:pic>
        <p:nvPicPr>
          <p:cNvPr id="19458" name="Picture 2" descr="C:\Users\Owner\Downloads\New folder (3)\P10100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1571" y="845709"/>
            <a:ext cx="4339772" cy="3254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178916"/>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Experience Counts!</a:t>
            </a:r>
            <a:endParaRPr lang="en-US" sz="2800" b="1" dirty="0">
              <a:latin typeface="Verdana" pitchFamily="34" charset="0"/>
            </a:endParaRPr>
          </a:p>
        </p:txBody>
      </p:sp>
      <p:sp>
        <p:nvSpPr>
          <p:cNvPr id="3" name="Text Box 9"/>
          <p:cNvSpPr txBox="1">
            <a:spLocks noChangeArrowheads="1"/>
          </p:cNvSpPr>
          <p:nvPr/>
        </p:nvSpPr>
        <p:spPr bwMode="auto">
          <a:xfrm>
            <a:off x="0" y="3657600"/>
            <a:ext cx="9144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3200" b="0" dirty="0" smtClean="0">
                <a:latin typeface="Arial" charset="0"/>
              </a:rPr>
              <a:t>Save money and increase project quality: Seek engineers and contractors with extensive experience in heritage truss rehabilitation. </a:t>
            </a:r>
          </a:p>
          <a:p>
            <a:pPr eaLnBrk="1" hangingPunct="1">
              <a:spcBef>
                <a:spcPct val="50000"/>
              </a:spcBef>
            </a:pPr>
            <a:r>
              <a:rPr lang="en-US" sz="3200" b="0" dirty="0" smtClean="0">
                <a:latin typeface="Arial" charset="0"/>
              </a:rPr>
              <a:t>They will understand what needs to be fixed and what doesn’t, and how to get the job done right.</a:t>
            </a:r>
          </a:p>
        </p:txBody>
      </p:sp>
      <p:sp>
        <p:nvSpPr>
          <p:cNvPr id="6" name="Text Box 9"/>
          <p:cNvSpPr txBox="1">
            <a:spLocks noChangeArrowheads="1"/>
          </p:cNvSpPr>
          <p:nvPr/>
        </p:nvSpPr>
        <p:spPr bwMode="auto">
          <a:xfrm>
            <a:off x="76200" y="779750"/>
            <a:ext cx="3875314"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400" dirty="0" smtClean="0">
                <a:latin typeface="Arial" charset="0"/>
              </a:rPr>
              <a:t>Bach Ornamental and Structural Steel is a Michigan firm that has restored many truss bridges.</a:t>
            </a:r>
          </a:p>
          <a:p>
            <a:pPr eaLnBrk="1" hangingPunct="1">
              <a:spcBef>
                <a:spcPct val="50000"/>
              </a:spcBef>
            </a:pPr>
            <a:r>
              <a:rPr lang="en-US" sz="2400" dirty="0">
                <a:latin typeface="Arial" charset="0"/>
              </a:rPr>
              <a:t>bachornamental.com</a:t>
            </a:r>
          </a:p>
        </p:txBody>
      </p:sp>
      <p:sp>
        <p:nvSpPr>
          <p:cNvPr id="7" name="Text Box 9"/>
          <p:cNvSpPr txBox="1">
            <a:spLocks noChangeArrowheads="1"/>
          </p:cNvSpPr>
          <p:nvPr/>
        </p:nvSpPr>
        <p:spPr bwMode="auto">
          <a:xfrm>
            <a:off x="4419600" y="761999"/>
            <a:ext cx="457200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400" dirty="0" smtClean="0">
                <a:latin typeface="Arial" charset="0"/>
              </a:rPr>
              <a:t>VJM Metal Craftsman is a resource to contact for information and training on restoration techniques like riveting.</a:t>
            </a:r>
          </a:p>
          <a:p>
            <a:pPr eaLnBrk="1" hangingPunct="1">
              <a:spcBef>
                <a:spcPct val="50000"/>
              </a:spcBef>
            </a:pPr>
            <a:r>
              <a:rPr lang="en-US" sz="2400" dirty="0" smtClean="0">
                <a:latin typeface="Arial" charset="0"/>
              </a:rPr>
              <a:t>historicbridgerestoration.com </a:t>
            </a:r>
          </a:p>
        </p:txBody>
      </p:sp>
    </p:spTree>
    <p:extLst>
      <p:ext uri="{BB962C8B-B14F-4D97-AF65-F5344CB8AC3E}">
        <p14:creationId xmlns:p14="http://schemas.microsoft.com/office/powerpoint/2010/main" val="1249478906"/>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Typical Benefits of Experienced Engineers</a:t>
            </a:r>
            <a:endParaRPr lang="en-US" sz="2800" b="1" dirty="0">
              <a:latin typeface="Verdana" pitchFamily="34" charset="0"/>
            </a:endParaRPr>
          </a:p>
        </p:txBody>
      </p:sp>
      <p:sp>
        <p:nvSpPr>
          <p:cNvPr id="8" name="Text Box 9"/>
          <p:cNvSpPr txBox="1">
            <a:spLocks noChangeArrowheads="1"/>
          </p:cNvSpPr>
          <p:nvPr/>
        </p:nvSpPr>
        <p:spPr bwMode="auto">
          <a:xfrm>
            <a:off x="0" y="838200"/>
            <a:ext cx="91440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eaLnBrk="1" hangingPunct="1">
              <a:spcBef>
                <a:spcPct val="50000"/>
              </a:spcBef>
              <a:buFont typeface="Arial" pitchFamily="34" charset="0"/>
              <a:buChar char="•"/>
            </a:pPr>
            <a:r>
              <a:rPr lang="en-US" sz="3200" b="0" dirty="0" smtClean="0">
                <a:latin typeface="Arial" charset="0"/>
              </a:rPr>
              <a:t>Provide a clear estimate… no surprise costs down the road.</a:t>
            </a:r>
          </a:p>
          <a:p>
            <a:pPr marL="457200" indent="-457200" eaLnBrk="1" hangingPunct="1">
              <a:spcBef>
                <a:spcPct val="50000"/>
              </a:spcBef>
              <a:buFont typeface="Arial" pitchFamily="34" charset="0"/>
              <a:buChar char="•"/>
            </a:pPr>
            <a:r>
              <a:rPr lang="en-US" sz="3200" b="0" dirty="0" smtClean="0">
                <a:latin typeface="Arial" charset="0"/>
              </a:rPr>
              <a:t>Design a rehabilitation with a service life of </a:t>
            </a:r>
            <a:r>
              <a:rPr lang="en-US" sz="3200" b="0" dirty="0" smtClean="0">
                <a:latin typeface="Arial" charset="0"/>
              </a:rPr>
              <a:t>50+ </a:t>
            </a:r>
            <a:r>
              <a:rPr lang="en-US" sz="3200" b="0" dirty="0" smtClean="0">
                <a:latin typeface="Arial" charset="0"/>
              </a:rPr>
              <a:t>years, and minimize interim maintenance costs.</a:t>
            </a:r>
          </a:p>
          <a:p>
            <a:pPr marL="457200" indent="-457200" eaLnBrk="1" hangingPunct="1">
              <a:spcBef>
                <a:spcPct val="50000"/>
              </a:spcBef>
              <a:buFont typeface="Arial" pitchFamily="34" charset="0"/>
              <a:buChar char="•"/>
            </a:pPr>
            <a:r>
              <a:rPr lang="en-US" sz="3200" b="0" dirty="0" smtClean="0">
                <a:latin typeface="Arial" charset="0"/>
              </a:rPr>
              <a:t>Design a rehabilitation that is competitive with the cost of a replacement.</a:t>
            </a:r>
            <a:endParaRPr lang="en-US" sz="3200" b="0" dirty="0">
              <a:latin typeface="Arial" charset="0"/>
            </a:endParaRPr>
          </a:p>
          <a:p>
            <a:pPr marL="457200" indent="-457200" eaLnBrk="1" hangingPunct="1">
              <a:spcBef>
                <a:spcPct val="50000"/>
              </a:spcBef>
              <a:buFont typeface="Arial" pitchFamily="34" charset="0"/>
              <a:buChar char="•"/>
            </a:pPr>
            <a:r>
              <a:rPr lang="en-US" sz="3200" b="0" dirty="0" smtClean="0">
                <a:latin typeface="Arial" charset="0"/>
              </a:rPr>
              <a:t>Repair </a:t>
            </a:r>
            <a:r>
              <a:rPr lang="en-US" sz="3200" b="0" dirty="0" smtClean="0">
                <a:latin typeface="Arial" charset="0"/>
              </a:rPr>
              <a:t>existing </a:t>
            </a:r>
            <a:r>
              <a:rPr lang="en-US" sz="3200" b="0" dirty="0" smtClean="0">
                <a:latin typeface="Arial" charset="0"/>
              </a:rPr>
              <a:t>materials whenever possible to </a:t>
            </a:r>
            <a:r>
              <a:rPr lang="en-US" sz="3200" b="0" dirty="0" smtClean="0">
                <a:latin typeface="Arial" charset="0"/>
              </a:rPr>
              <a:t>avoid </a:t>
            </a:r>
            <a:r>
              <a:rPr lang="en-US" sz="3200" b="0" dirty="0" smtClean="0">
                <a:latin typeface="Arial" charset="0"/>
              </a:rPr>
              <a:t>costly, widespread </a:t>
            </a:r>
            <a:r>
              <a:rPr lang="en-US" sz="3200" b="0" dirty="0" smtClean="0">
                <a:latin typeface="Arial" charset="0"/>
              </a:rPr>
              <a:t>replacement of original </a:t>
            </a:r>
            <a:r>
              <a:rPr lang="en-US" sz="3200" b="0" dirty="0" smtClean="0">
                <a:latin typeface="Arial" charset="0"/>
              </a:rPr>
              <a:t>material.</a:t>
            </a:r>
            <a:endParaRPr lang="en-US" sz="3200" b="0" dirty="0" smtClean="0">
              <a:latin typeface="Arial" charset="0"/>
            </a:endParaRPr>
          </a:p>
        </p:txBody>
      </p:sp>
    </p:spTree>
    <p:extLst>
      <p:ext uri="{BB962C8B-B14F-4D97-AF65-F5344CB8AC3E}">
        <p14:creationId xmlns:p14="http://schemas.microsoft.com/office/powerpoint/2010/main" val="2667994485"/>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31750"/>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Preservation Alternatives: Retrofit</a:t>
            </a:r>
            <a:endParaRPr lang="en-US" sz="2800" b="1" dirty="0">
              <a:latin typeface="Verdana" pitchFamily="34" charset="0"/>
            </a:endParaRPr>
          </a:p>
        </p:txBody>
      </p:sp>
      <p:sp>
        <p:nvSpPr>
          <p:cNvPr id="3" name="Text Box 9"/>
          <p:cNvSpPr txBox="1">
            <a:spLocks noChangeArrowheads="1"/>
          </p:cNvSpPr>
          <p:nvPr/>
        </p:nvSpPr>
        <p:spPr bwMode="auto">
          <a:xfrm>
            <a:off x="0" y="5780782"/>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b="0" dirty="0" smtClean="0">
                <a:latin typeface="Arial" charset="0"/>
              </a:rPr>
              <a:t>An independent load-bearing system could be installed under the bridge.</a:t>
            </a:r>
          </a:p>
        </p:txBody>
      </p:sp>
      <p:pic>
        <p:nvPicPr>
          <p:cNvPr id="17410" name="Picture 2" descr="C:\Users\Owner\Downloads\New folder\dscf9818.jpg"/>
          <p:cNvPicPr>
            <a:picLocks noChangeAspect="1" noChangeArrowheads="1"/>
          </p:cNvPicPr>
          <p:nvPr/>
        </p:nvPicPr>
        <p:blipFill rotWithShape="1">
          <a:blip r:embed="rId2">
            <a:extLst>
              <a:ext uri="{28A0092B-C50C-407E-A947-70E740481C1C}">
                <a14:useLocalDpi xmlns:a14="http://schemas.microsoft.com/office/drawing/2010/main" val="0"/>
              </a:ext>
            </a:extLst>
          </a:blip>
          <a:srcRect t="20421"/>
          <a:stretch/>
        </p:blipFill>
        <p:spPr bwMode="auto">
          <a:xfrm>
            <a:off x="361043" y="685799"/>
            <a:ext cx="8421914" cy="5026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042213"/>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0" y="26307"/>
            <a:ext cx="9144000" cy="523220"/>
          </a:xfrm>
          <a:prstGeom prst="rect">
            <a:avLst/>
          </a:prstGeom>
          <a:noFill/>
          <a:ln w="9525">
            <a:noFill/>
            <a:miter lim="800000"/>
            <a:headEnd/>
            <a:tailEnd/>
          </a:ln>
          <a:effectLst/>
        </p:spPr>
        <p:txBody>
          <a:bodyPr>
            <a:spAutoFit/>
          </a:bodyPr>
          <a:lstStyle/>
          <a:p>
            <a:pPr algn="ctr">
              <a:spcBef>
                <a:spcPct val="50000"/>
              </a:spcBef>
            </a:pPr>
            <a:r>
              <a:rPr lang="en-US" sz="2800" b="1" dirty="0" smtClean="0">
                <a:latin typeface="Verdana" pitchFamily="34" charset="0"/>
              </a:rPr>
              <a:t>Preservation Alternatives: Bypass/Couplet</a:t>
            </a:r>
            <a:endParaRPr lang="en-US" sz="2800" b="1" dirty="0">
              <a:latin typeface="Verdana" pitchFamily="34" charset="0"/>
            </a:endParaRPr>
          </a:p>
        </p:txBody>
      </p:sp>
      <p:sp>
        <p:nvSpPr>
          <p:cNvPr id="3" name="Text Box 9"/>
          <p:cNvSpPr txBox="1">
            <a:spLocks noChangeArrowheads="1"/>
          </p:cNvSpPr>
          <p:nvPr/>
        </p:nvSpPr>
        <p:spPr bwMode="auto">
          <a:xfrm>
            <a:off x="0" y="4800600"/>
            <a:ext cx="9144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3200" dirty="0" smtClean="0">
                <a:latin typeface="Arial" charset="0"/>
              </a:rPr>
              <a:t>Build a new bridge beside the heritage bridge to either form a one-way couplet, or leave heritage bridge in place for pedestrians only.</a:t>
            </a:r>
          </a:p>
        </p:txBody>
      </p:sp>
      <p:pic>
        <p:nvPicPr>
          <p:cNvPr id="16388" name="Picture 4" descr="C:\Users\Owner\Downloads\New folder\pict09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143000"/>
            <a:ext cx="4124880" cy="3093660"/>
          </a:xfrm>
          <a:prstGeom prst="rect">
            <a:avLst/>
          </a:prstGeom>
          <a:noFill/>
          <a:extLst>
            <a:ext uri="{909E8E84-426E-40DD-AFC4-6F175D3DCCD1}">
              <a14:hiddenFill xmlns:a14="http://schemas.microsoft.com/office/drawing/2010/main">
                <a:solidFill>
                  <a:srgbClr val="FFFFFF"/>
                </a:solidFill>
              </a14:hiddenFill>
            </a:ext>
          </a:extLst>
        </p:spPr>
      </p:pic>
      <p:pic>
        <p:nvPicPr>
          <p:cNvPr id="16389" name="Picture 5" descr="C:\Users\Owner\Downloads\New folder\rick1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4880" y="1040114"/>
            <a:ext cx="5019120" cy="3343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49682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0" y="5334000"/>
            <a:ext cx="9144000" cy="1384995"/>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The key features of this heritage bridge are its rare design and its eye-catching appearance.</a:t>
            </a:r>
            <a:endParaRPr lang="en-US" sz="2800" b="1" dirty="0">
              <a:latin typeface="Verdana" pitchFamily="34" charset="0"/>
            </a:endParaRPr>
          </a:p>
        </p:txBody>
      </p:sp>
      <p:sp>
        <p:nvSpPr>
          <p:cNvPr id="7" name="Text Box 2"/>
          <p:cNvSpPr txBox="1">
            <a:spLocks noChangeArrowheads="1"/>
          </p:cNvSpPr>
          <p:nvPr/>
        </p:nvSpPr>
        <p:spPr bwMode="auto">
          <a:xfrm>
            <a:off x="-36286" y="0"/>
            <a:ext cx="9180286" cy="646331"/>
          </a:xfrm>
          <a:prstGeom prst="rect">
            <a:avLst/>
          </a:prstGeom>
          <a:noFill/>
          <a:ln w="9525">
            <a:noFill/>
            <a:miter lim="800000"/>
            <a:headEnd/>
            <a:tailEnd/>
          </a:ln>
          <a:effectLst/>
        </p:spPr>
        <p:txBody>
          <a:bodyPr wrap="square">
            <a:spAutoFit/>
          </a:bodyPr>
          <a:lstStyle/>
          <a:p>
            <a:pPr algn="ctr">
              <a:spcBef>
                <a:spcPct val="50000"/>
              </a:spcBef>
            </a:pPr>
            <a:r>
              <a:rPr lang="en-US" sz="3600" b="1" dirty="0" smtClean="0">
                <a:latin typeface="Verdana" pitchFamily="34" charset="0"/>
              </a:rPr>
              <a:t>Concluding Thoughts…</a:t>
            </a:r>
            <a:endParaRPr lang="en-US" sz="3600" b="1" dirty="0">
              <a:latin typeface="Verdana" pitchFamily="34" charset="0"/>
            </a:endParaRPr>
          </a:p>
        </p:txBody>
      </p:sp>
      <p:pic>
        <p:nvPicPr>
          <p:cNvPr id="23554" name="Picture 2" descr="I:\HistoricBridges.org\truss\thamesville\img_0192.jpg"/>
          <p:cNvPicPr>
            <a:picLocks noChangeAspect="1" noChangeArrowheads="1"/>
          </p:cNvPicPr>
          <p:nvPr/>
        </p:nvPicPr>
        <p:blipFill rotWithShape="1">
          <a:blip r:embed="rId2">
            <a:extLst>
              <a:ext uri="{28A0092B-C50C-407E-A947-70E740481C1C}">
                <a14:useLocalDpi xmlns:a14="http://schemas.microsoft.com/office/drawing/2010/main" val="0"/>
              </a:ext>
            </a:extLst>
          </a:blip>
          <a:srcRect l="18236" t="27156" r="12688" b="27434"/>
          <a:stretch/>
        </p:blipFill>
        <p:spPr bwMode="auto">
          <a:xfrm>
            <a:off x="152400" y="762000"/>
            <a:ext cx="8810190"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772158"/>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8143" y="4572000"/>
            <a:ext cx="9144000" cy="2031325"/>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It was built only a year before the Blue Water Bridge was completed. </a:t>
            </a:r>
          </a:p>
          <a:p>
            <a:pPr algn="ctr">
              <a:spcBef>
                <a:spcPct val="50000"/>
              </a:spcBef>
            </a:pPr>
            <a:r>
              <a:rPr lang="en-US" sz="2800" b="1" dirty="0" smtClean="0">
                <a:latin typeface="Verdana" pitchFamily="34" charset="0"/>
              </a:rPr>
              <a:t>The Blue Water Bridge was rehabilitated and preserved. </a:t>
            </a:r>
            <a:endParaRPr lang="en-US" sz="2800" b="1" dirty="0">
              <a:latin typeface="Verdana" pitchFamily="34" charset="0"/>
            </a:endParaRPr>
          </a:p>
        </p:txBody>
      </p:sp>
      <p:sp>
        <p:nvSpPr>
          <p:cNvPr id="7" name="Text Box 2"/>
          <p:cNvSpPr txBox="1">
            <a:spLocks noChangeArrowheads="1"/>
          </p:cNvSpPr>
          <p:nvPr/>
        </p:nvSpPr>
        <p:spPr bwMode="auto">
          <a:xfrm>
            <a:off x="-36286" y="0"/>
            <a:ext cx="9180286" cy="646331"/>
          </a:xfrm>
          <a:prstGeom prst="rect">
            <a:avLst/>
          </a:prstGeom>
          <a:noFill/>
          <a:ln w="9525">
            <a:noFill/>
            <a:miter lim="800000"/>
            <a:headEnd/>
            <a:tailEnd/>
          </a:ln>
          <a:effectLst/>
        </p:spPr>
        <p:txBody>
          <a:bodyPr wrap="square">
            <a:spAutoFit/>
          </a:bodyPr>
          <a:lstStyle/>
          <a:p>
            <a:pPr algn="ctr">
              <a:spcBef>
                <a:spcPct val="50000"/>
              </a:spcBef>
            </a:pPr>
            <a:r>
              <a:rPr lang="en-US" sz="3600" b="1" dirty="0">
                <a:latin typeface="Verdana" pitchFamily="34" charset="0"/>
              </a:rPr>
              <a:t>Concluding Thoughts…</a:t>
            </a:r>
            <a:endParaRPr lang="en-US" sz="3600" b="1" dirty="0">
              <a:latin typeface="Verdana" pitchFamily="34" charset="0"/>
            </a:endParaRPr>
          </a:p>
        </p:txBody>
      </p:sp>
      <p:pic>
        <p:nvPicPr>
          <p:cNvPr id="3074" name="Picture 2" descr="C:\Users\Owner\Downloads\New folder\Resize to 1600\img_026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99" y="857248"/>
            <a:ext cx="4546601" cy="3409951"/>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Owner\Downloads\New folder\Resize to 1600\bwbphotos0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9724" y="885542"/>
            <a:ext cx="4508876" cy="3381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907816"/>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5295900" y="76200"/>
            <a:ext cx="3733800" cy="3108543"/>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The fate of the vast majority of heritage metal truss bridges is demolition and replacement with a modern bridge.</a:t>
            </a:r>
            <a:endParaRPr lang="en-US" sz="2800" b="1" dirty="0">
              <a:latin typeface="Verdana" pitchFamily="34" charset="0"/>
            </a:endParaRPr>
          </a:p>
        </p:txBody>
      </p:sp>
      <p:pic>
        <p:nvPicPr>
          <p:cNvPr id="9222" name="Picture 6" descr="Church_044"/>
          <p:cNvPicPr>
            <a:picLocks noChangeAspect="1" noChangeArrowheads="1"/>
          </p:cNvPicPr>
          <p:nvPr/>
        </p:nvPicPr>
        <p:blipFill>
          <a:blip r:embed="rId2" cstate="screen"/>
          <a:srcRect/>
          <a:stretch>
            <a:fillRect/>
          </a:stretch>
        </p:blipFill>
        <p:spPr bwMode="auto">
          <a:xfrm>
            <a:off x="0" y="1981200"/>
            <a:ext cx="5188225" cy="2738230"/>
          </a:xfrm>
          <a:prstGeom prst="rect">
            <a:avLst/>
          </a:prstGeom>
          <a:noFill/>
        </p:spPr>
      </p:pic>
      <p:pic>
        <p:nvPicPr>
          <p:cNvPr id="9224" name="Picture 8" descr="6"/>
          <p:cNvPicPr>
            <a:picLocks noChangeAspect="1" noChangeArrowheads="1"/>
          </p:cNvPicPr>
          <p:nvPr/>
        </p:nvPicPr>
        <p:blipFill>
          <a:blip r:embed="rId3" cstate="screen"/>
          <a:srcRect/>
          <a:stretch>
            <a:fillRect/>
          </a:stretch>
        </p:blipFill>
        <p:spPr bwMode="auto">
          <a:xfrm>
            <a:off x="0" y="4648200"/>
            <a:ext cx="5188226" cy="2209800"/>
          </a:xfrm>
          <a:prstGeom prst="rect">
            <a:avLst/>
          </a:prstGeom>
          <a:noFill/>
        </p:spPr>
      </p:pic>
      <p:pic>
        <p:nvPicPr>
          <p:cNvPr id="3074" name="Picture 2" descr="C:\Users\Nathan\Downloads\PICT2701.JPG"/>
          <p:cNvPicPr>
            <a:picLocks noChangeAspect="1" noChangeArrowheads="1"/>
          </p:cNvPicPr>
          <p:nvPr/>
        </p:nvPicPr>
        <p:blipFill>
          <a:blip r:embed="rId4" cstate="print"/>
          <a:srcRect/>
          <a:stretch>
            <a:fillRect/>
          </a:stretch>
        </p:blipFill>
        <p:spPr bwMode="auto">
          <a:xfrm>
            <a:off x="5181600" y="3352800"/>
            <a:ext cx="3962400" cy="2971800"/>
          </a:xfrm>
          <a:prstGeom prst="rect">
            <a:avLst/>
          </a:prstGeom>
          <a:noFill/>
        </p:spPr>
      </p:pic>
      <p:sp>
        <p:nvSpPr>
          <p:cNvPr id="7" name="Text Box 2"/>
          <p:cNvSpPr txBox="1">
            <a:spLocks noChangeArrowheads="1"/>
          </p:cNvSpPr>
          <p:nvPr/>
        </p:nvSpPr>
        <p:spPr bwMode="auto">
          <a:xfrm>
            <a:off x="381000" y="247471"/>
            <a:ext cx="4267200" cy="1200329"/>
          </a:xfrm>
          <a:prstGeom prst="rect">
            <a:avLst/>
          </a:prstGeom>
          <a:noFill/>
          <a:ln w="9525">
            <a:noFill/>
            <a:miter lim="800000"/>
            <a:headEnd/>
            <a:tailEnd/>
          </a:ln>
          <a:effectLst/>
        </p:spPr>
        <p:txBody>
          <a:bodyPr wrap="square">
            <a:spAutoFit/>
          </a:bodyPr>
          <a:lstStyle/>
          <a:p>
            <a:pPr algn="ctr">
              <a:spcBef>
                <a:spcPct val="50000"/>
              </a:spcBef>
            </a:pPr>
            <a:r>
              <a:rPr lang="en-US" sz="3600" b="1" dirty="0" smtClean="0">
                <a:latin typeface="Verdana" pitchFamily="34" charset="0"/>
              </a:rPr>
              <a:t>Concluding Thoughts…</a:t>
            </a:r>
            <a:endParaRPr lang="en-US" sz="3600" b="1" dirty="0">
              <a:latin typeface="Verdana" pitchFamily="34" charset="0"/>
            </a:endParaRPr>
          </a:p>
        </p:txBody>
      </p:sp>
    </p:spTree>
    <p:extLst>
      <p:ext uri="{BB962C8B-B14F-4D97-AF65-F5344CB8AC3E}">
        <p14:creationId xmlns:p14="http://schemas.microsoft.com/office/powerpoint/2010/main" val="32912737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0" y="4114800"/>
            <a:ext cx="9176657" cy="2677656"/>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latin typeface="Verdana" pitchFamily="34" charset="0"/>
              </a:rPr>
              <a:t>The only other heritage metal truss bridge on public roads in Chatham-Kent, the Mint Line Bridge over </a:t>
            </a:r>
            <a:r>
              <a:rPr lang="en-US" sz="2800" b="1" dirty="0" err="1" smtClean="0">
                <a:latin typeface="Verdana" pitchFamily="34" charset="0"/>
              </a:rPr>
              <a:t>Babtiste</a:t>
            </a:r>
            <a:r>
              <a:rPr lang="en-US" sz="2800" b="1" dirty="0" smtClean="0">
                <a:latin typeface="Verdana" pitchFamily="34" charset="0"/>
              </a:rPr>
              <a:t> Creek, is to be demolished and replaced. This increases the local rarity and significance of the </a:t>
            </a:r>
            <a:r>
              <a:rPr lang="en-US" sz="2800" b="1" dirty="0" err="1" smtClean="0">
                <a:latin typeface="Verdana" pitchFamily="34" charset="0"/>
              </a:rPr>
              <a:t>Thamesville</a:t>
            </a:r>
            <a:r>
              <a:rPr lang="en-US" sz="2800" b="1" dirty="0" smtClean="0">
                <a:latin typeface="Verdana" pitchFamily="34" charset="0"/>
              </a:rPr>
              <a:t> Bridge as a truss bridge.</a:t>
            </a:r>
            <a:endParaRPr lang="en-US" sz="2800" b="1" dirty="0">
              <a:latin typeface="Verdana" pitchFamily="34" charset="0"/>
            </a:endParaRPr>
          </a:p>
        </p:txBody>
      </p:sp>
      <p:sp>
        <p:nvSpPr>
          <p:cNvPr id="7" name="Text Box 2"/>
          <p:cNvSpPr txBox="1">
            <a:spLocks noChangeArrowheads="1"/>
          </p:cNvSpPr>
          <p:nvPr/>
        </p:nvSpPr>
        <p:spPr bwMode="auto">
          <a:xfrm>
            <a:off x="10886" y="0"/>
            <a:ext cx="9133114" cy="646331"/>
          </a:xfrm>
          <a:prstGeom prst="rect">
            <a:avLst/>
          </a:prstGeom>
          <a:noFill/>
          <a:ln w="9525">
            <a:noFill/>
            <a:miter lim="800000"/>
            <a:headEnd/>
            <a:tailEnd/>
          </a:ln>
          <a:effectLst/>
        </p:spPr>
        <p:txBody>
          <a:bodyPr wrap="square">
            <a:spAutoFit/>
          </a:bodyPr>
          <a:lstStyle/>
          <a:p>
            <a:pPr algn="ctr">
              <a:spcBef>
                <a:spcPct val="50000"/>
              </a:spcBef>
            </a:pPr>
            <a:r>
              <a:rPr lang="en-US" sz="3600" b="1" dirty="0" smtClean="0">
                <a:latin typeface="Verdana" pitchFamily="34" charset="0"/>
              </a:rPr>
              <a:t>Concluding Thoughts…</a:t>
            </a:r>
            <a:endParaRPr lang="en-US" sz="3600" b="1" dirty="0">
              <a:latin typeface="Verdana" pitchFamily="34" charset="0"/>
            </a:endParaRPr>
          </a:p>
        </p:txBody>
      </p:sp>
      <p:pic>
        <p:nvPicPr>
          <p:cNvPr id="4098" name="Picture 2" descr="C:\Users\Owner\Downloads\New folder\bkg_ontario28.JPG"/>
          <p:cNvPicPr>
            <a:picLocks noChangeAspect="1" noChangeArrowheads="1"/>
          </p:cNvPicPr>
          <p:nvPr/>
        </p:nvPicPr>
        <p:blipFill rotWithShape="1">
          <a:blip r:embed="rId2">
            <a:extLst>
              <a:ext uri="{28A0092B-C50C-407E-A947-70E740481C1C}">
                <a14:useLocalDpi xmlns:a14="http://schemas.microsoft.com/office/drawing/2010/main" val="0"/>
              </a:ext>
            </a:extLst>
          </a:blip>
          <a:srcRect t="36742" b="11523"/>
          <a:stretch/>
        </p:blipFill>
        <p:spPr bwMode="auto">
          <a:xfrm>
            <a:off x="473528" y="762000"/>
            <a:ext cx="8229600" cy="31931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95735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Owner\Downloads\New folder (3)\bkg_ontario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91100" y="2216744"/>
            <a:ext cx="3867679" cy="290075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Owner\Downloads\New folder (3)\bkg_ontariosw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770"/>
            <a:ext cx="4238172" cy="3178629"/>
          </a:xfrm>
          <a:prstGeom prst="rect">
            <a:avLst/>
          </a:prstGeom>
          <a:noFill/>
          <a:extLst>
            <a:ext uri="{909E8E84-426E-40DD-AFC4-6F175D3DCCD1}">
              <a14:hiddenFill xmlns:a14="http://schemas.microsoft.com/office/drawing/2010/main">
                <a:solidFill>
                  <a:srgbClr val="FFFFFF"/>
                </a:solidFill>
              </a14:hiddenFill>
            </a:ext>
          </a:extLst>
        </p:spPr>
      </p:pic>
      <p:sp>
        <p:nvSpPr>
          <p:cNvPr id="26681" name="AutoShape 57"/>
          <p:cNvSpPr>
            <a:spLocks noChangeArrowheads="1"/>
          </p:cNvSpPr>
          <p:nvPr/>
        </p:nvSpPr>
        <p:spPr bwMode="auto">
          <a:xfrm rot="-70200000">
            <a:off x="3810000" y="415498"/>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6683" name="Text Box 59"/>
          <p:cNvSpPr txBox="1">
            <a:spLocks noChangeArrowheads="1"/>
          </p:cNvSpPr>
          <p:nvPr/>
        </p:nvSpPr>
        <p:spPr bwMode="auto">
          <a:xfrm>
            <a:off x="4343400" y="304800"/>
            <a:ext cx="32004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4000" b="1" dirty="0">
                <a:latin typeface="Verdana" pitchFamily="34" charset="0"/>
              </a:rPr>
              <a:t>Through Truss</a:t>
            </a:r>
          </a:p>
        </p:txBody>
      </p:sp>
      <p:sp>
        <p:nvSpPr>
          <p:cNvPr id="9" name="Text Box 5"/>
          <p:cNvSpPr txBox="1">
            <a:spLocks noChangeArrowheads="1"/>
          </p:cNvSpPr>
          <p:nvPr/>
        </p:nvSpPr>
        <p:spPr bwMode="auto">
          <a:xfrm>
            <a:off x="0" y="5285440"/>
            <a:ext cx="9144000" cy="1569660"/>
          </a:xfrm>
          <a:prstGeom prst="rect">
            <a:avLst/>
          </a:prstGeom>
          <a:noFill/>
          <a:ln w="9525">
            <a:noFill/>
            <a:miter lim="800000"/>
            <a:headEnd/>
            <a:tailEnd/>
          </a:ln>
          <a:effectLst/>
        </p:spPr>
        <p:txBody>
          <a:bodyPr wrap="square">
            <a:spAutoFit/>
          </a:bodyPr>
          <a:lstStyle/>
          <a:p>
            <a:pPr algn="ctr">
              <a:spcBef>
                <a:spcPct val="50000"/>
              </a:spcBef>
            </a:pPr>
            <a:r>
              <a:rPr lang="en-US" sz="2400" b="1" dirty="0" smtClean="0">
                <a:latin typeface="Verdana" pitchFamily="34" charset="0"/>
              </a:rPr>
              <a:t>Longer truss bridges need overhead bracing to stabilize them and are called through trusses. Shorter spans without overhead bracing are pony truss bridges.</a:t>
            </a:r>
            <a:endParaRPr lang="en-US" sz="2400" b="1" dirty="0">
              <a:latin typeface="Verdana" pitchFamily="34" charset="0"/>
            </a:endParaRPr>
          </a:p>
        </p:txBody>
      </p:sp>
      <p:sp>
        <p:nvSpPr>
          <p:cNvPr id="12" name="AutoShape 58"/>
          <p:cNvSpPr>
            <a:spLocks noChangeArrowheads="1"/>
          </p:cNvSpPr>
          <p:nvPr/>
        </p:nvSpPr>
        <p:spPr bwMode="auto">
          <a:xfrm rot="-81000000">
            <a:off x="4648200" y="3621286"/>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13" name="Text Box 60"/>
          <p:cNvSpPr txBox="1">
            <a:spLocks noChangeArrowheads="1"/>
          </p:cNvSpPr>
          <p:nvPr/>
        </p:nvSpPr>
        <p:spPr bwMode="auto">
          <a:xfrm>
            <a:off x="2616201" y="3492966"/>
            <a:ext cx="192314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4000" b="1" dirty="0">
                <a:latin typeface="Verdana" pitchFamily="34" charset="0"/>
              </a:rPr>
              <a:t>Pony</a:t>
            </a:r>
            <a:r>
              <a:rPr lang="en-US" sz="3200" b="1" dirty="0">
                <a:latin typeface="Verdana" pitchFamily="34" charset="0"/>
              </a:rPr>
              <a:t> </a:t>
            </a:r>
            <a:r>
              <a:rPr lang="en-US" sz="4000" b="1" dirty="0">
                <a:latin typeface="Verdana" pitchFamily="34" charset="0"/>
              </a:rPr>
              <a:t>Truss</a:t>
            </a:r>
            <a:endParaRPr lang="en-US" sz="3200" b="1" dirty="0">
              <a:latin typeface="Verdana" pitchFamily="34" charset="0"/>
            </a:endParaRPr>
          </a:p>
        </p:txBody>
      </p:sp>
    </p:spTree>
    <p:extLst>
      <p:ext uri="{BB962C8B-B14F-4D97-AF65-F5344CB8AC3E}">
        <p14:creationId xmlns:p14="http://schemas.microsoft.com/office/powerpoint/2010/main" val="4246218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6683"/>
                                        </p:tgtEl>
                                        <p:attrNameLst>
                                          <p:attrName>style.visibility</p:attrName>
                                        </p:attrNameLst>
                                      </p:cBhvr>
                                      <p:to>
                                        <p:strVal val="visible"/>
                                      </p:to>
                                    </p:set>
                                    <p:anim calcmode="lin" valueType="num">
                                      <p:cBhvr>
                                        <p:cTn id="7" dur="200" fill="hold"/>
                                        <p:tgtEl>
                                          <p:spTgt spid="26683"/>
                                        </p:tgtEl>
                                        <p:attrNameLst>
                                          <p:attrName>ppt_w</p:attrName>
                                        </p:attrNameLst>
                                      </p:cBhvr>
                                      <p:tavLst>
                                        <p:tav tm="0">
                                          <p:val>
                                            <p:strVal val="#ppt_w+.3"/>
                                          </p:val>
                                        </p:tav>
                                        <p:tav tm="100000">
                                          <p:val>
                                            <p:strVal val="#ppt_w"/>
                                          </p:val>
                                        </p:tav>
                                      </p:tavLst>
                                    </p:anim>
                                    <p:anim calcmode="lin" valueType="num">
                                      <p:cBhvr>
                                        <p:cTn id="8" dur="200" fill="hold"/>
                                        <p:tgtEl>
                                          <p:spTgt spid="26683"/>
                                        </p:tgtEl>
                                        <p:attrNameLst>
                                          <p:attrName>ppt_h</p:attrName>
                                        </p:attrNameLst>
                                      </p:cBhvr>
                                      <p:tavLst>
                                        <p:tav tm="0">
                                          <p:val>
                                            <p:strVal val="#ppt_h"/>
                                          </p:val>
                                        </p:tav>
                                        <p:tav tm="100000">
                                          <p:val>
                                            <p:strVal val="#ppt_h"/>
                                          </p:val>
                                        </p:tav>
                                      </p:tavLst>
                                    </p:anim>
                                    <p:animEffect transition="in" filter="fade">
                                      <p:cBhvr>
                                        <p:cTn id="9" dur="200"/>
                                        <p:tgtEl>
                                          <p:spTgt spid="26683"/>
                                        </p:tgtEl>
                                      </p:cBhvr>
                                    </p:animEffect>
                                  </p:childTnLst>
                                </p:cTn>
                              </p:par>
                            </p:childTnLst>
                          </p:cTn>
                        </p:par>
                        <p:par>
                          <p:cTn id="10" fill="hold" nodeType="afterGroup">
                            <p:stCondLst>
                              <p:cond delay="200"/>
                            </p:stCondLst>
                            <p:childTnLst>
                              <p:par>
                                <p:cTn id="11" presetID="31" presetClass="entr" presetSubtype="0" fill="hold" grpId="0" nodeType="afterEffect">
                                  <p:stCondLst>
                                    <p:cond delay="0"/>
                                  </p:stCondLst>
                                  <p:iterate type="lt">
                                    <p:tmPct val="5000"/>
                                  </p:iterate>
                                  <p:childTnLst>
                                    <p:set>
                                      <p:cBhvr>
                                        <p:cTn id="12" dur="1" fill="hold">
                                          <p:stCondLst>
                                            <p:cond delay="0"/>
                                          </p:stCondLst>
                                        </p:cTn>
                                        <p:tgtEl>
                                          <p:spTgt spid="26681"/>
                                        </p:tgtEl>
                                        <p:attrNameLst>
                                          <p:attrName>style.visibility</p:attrName>
                                        </p:attrNameLst>
                                      </p:cBhvr>
                                      <p:to>
                                        <p:strVal val="visible"/>
                                      </p:to>
                                    </p:set>
                                    <p:anim calcmode="lin" valueType="num">
                                      <p:cBhvr>
                                        <p:cTn id="13" dur="200" fill="hold"/>
                                        <p:tgtEl>
                                          <p:spTgt spid="26681"/>
                                        </p:tgtEl>
                                        <p:attrNameLst>
                                          <p:attrName>ppt_w</p:attrName>
                                        </p:attrNameLst>
                                      </p:cBhvr>
                                      <p:tavLst>
                                        <p:tav tm="0">
                                          <p:val>
                                            <p:fltVal val="0"/>
                                          </p:val>
                                        </p:tav>
                                        <p:tav tm="100000">
                                          <p:val>
                                            <p:strVal val="#ppt_w"/>
                                          </p:val>
                                        </p:tav>
                                      </p:tavLst>
                                    </p:anim>
                                    <p:anim calcmode="lin" valueType="num">
                                      <p:cBhvr>
                                        <p:cTn id="14" dur="200" fill="hold"/>
                                        <p:tgtEl>
                                          <p:spTgt spid="26681"/>
                                        </p:tgtEl>
                                        <p:attrNameLst>
                                          <p:attrName>ppt_h</p:attrName>
                                        </p:attrNameLst>
                                      </p:cBhvr>
                                      <p:tavLst>
                                        <p:tav tm="0">
                                          <p:val>
                                            <p:fltVal val="0"/>
                                          </p:val>
                                        </p:tav>
                                        <p:tav tm="100000">
                                          <p:val>
                                            <p:strVal val="#ppt_h"/>
                                          </p:val>
                                        </p:tav>
                                      </p:tavLst>
                                    </p:anim>
                                    <p:anim calcmode="lin" valueType="num">
                                      <p:cBhvr>
                                        <p:cTn id="15" dur="200" fill="hold"/>
                                        <p:tgtEl>
                                          <p:spTgt spid="26681"/>
                                        </p:tgtEl>
                                        <p:attrNameLst>
                                          <p:attrName>style.rotation</p:attrName>
                                        </p:attrNameLst>
                                      </p:cBhvr>
                                      <p:tavLst>
                                        <p:tav tm="0">
                                          <p:val>
                                            <p:fltVal val="90"/>
                                          </p:val>
                                        </p:tav>
                                        <p:tav tm="100000">
                                          <p:val>
                                            <p:fltVal val="0"/>
                                          </p:val>
                                        </p:tav>
                                      </p:tavLst>
                                    </p:anim>
                                    <p:animEffect transition="in" filter="fade">
                                      <p:cBhvr>
                                        <p:cTn id="16" dur="200"/>
                                        <p:tgtEl>
                                          <p:spTgt spid="26681"/>
                                        </p:tgtEl>
                                      </p:cBhvr>
                                    </p:animEffect>
                                  </p:childTnLst>
                                </p:cTn>
                              </p:par>
                            </p:childTnLst>
                          </p:cTn>
                        </p:par>
                        <p:par>
                          <p:cTn id="17" fill="hold">
                            <p:stCondLst>
                              <p:cond delay="400"/>
                            </p:stCondLst>
                            <p:childTnLst>
                              <p:par>
                                <p:cTn id="18" presetID="50" presetClass="entr" presetSubtype="0" decel="100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200" fill="hold"/>
                                        <p:tgtEl>
                                          <p:spTgt spid="13"/>
                                        </p:tgtEl>
                                        <p:attrNameLst>
                                          <p:attrName>ppt_w</p:attrName>
                                        </p:attrNameLst>
                                      </p:cBhvr>
                                      <p:tavLst>
                                        <p:tav tm="0">
                                          <p:val>
                                            <p:strVal val="#ppt_w+.3"/>
                                          </p:val>
                                        </p:tav>
                                        <p:tav tm="100000">
                                          <p:val>
                                            <p:strVal val="#ppt_w"/>
                                          </p:val>
                                        </p:tav>
                                      </p:tavLst>
                                    </p:anim>
                                    <p:anim calcmode="lin" valueType="num">
                                      <p:cBhvr>
                                        <p:cTn id="21" dur="200" fill="hold"/>
                                        <p:tgtEl>
                                          <p:spTgt spid="13"/>
                                        </p:tgtEl>
                                        <p:attrNameLst>
                                          <p:attrName>ppt_h</p:attrName>
                                        </p:attrNameLst>
                                      </p:cBhvr>
                                      <p:tavLst>
                                        <p:tav tm="0">
                                          <p:val>
                                            <p:strVal val="#ppt_h"/>
                                          </p:val>
                                        </p:tav>
                                        <p:tav tm="100000">
                                          <p:val>
                                            <p:strVal val="#ppt_h"/>
                                          </p:val>
                                        </p:tav>
                                      </p:tavLst>
                                    </p:anim>
                                    <p:animEffect transition="in" filter="fade">
                                      <p:cBhvr>
                                        <p:cTn id="22" dur="200"/>
                                        <p:tgtEl>
                                          <p:spTgt spid="13"/>
                                        </p:tgtEl>
                                      </p:cBhvr>
                                    </p:animEffect>
                                  </p:childTnLst>
                                </p:cTn>
                              </p:par>
                            </p:childTnLst>
                          </p:cTn>
                        </p:par>
                        <p:par>
                          <p:cTn id="23" fill="hold">
                            <p:stCondLst>
                              <p:cond delay="6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12"/>
                                        </p:tgtEl>
                                        <p:attrNameLst>
                                          <p:attrName>style.visibility</p:attrName>
                                        </p:attrNameLst>
                                      </p:cBhvr>
                                      <p:to>
                                        <p:strVal val="visible"/>
                                      </p:to>
                                    </p:set>
                                    <p:anim calcmode="lin" valueType="num">
                                      <p:cBhvr>
                                        <p:cTn id="26" dur="200" fill="hold"/>
                                        <p:tgtEl>
                                          <p:spTgt spid="12"/>
                                        </p:tgtEl>
                                        <p:attrNameLst>
                                          <p:attrName>ppt_w</p:attrName>
                                        </p:attrNameLst>
                                      </p:cBhvr>
                                      <p:tavLst>
                                        <p:tav tm="0">
                                          <p:val>
                                            <p:fltVal val="0"/>
                                          </p:val>
                                        </p:tav>
                                        <p:tav tm="100000">
                                          <p:val>
                                            <p:strVal val="#ppt_w"/>
                                          </p:val>
                                        </p:tav>
                                      </p:tavLst>
                                    </p:anim>
                                    <p:anim calcmode="lin" valueType="num">
                                      <p:cBhvr>
                                        <p:cTn id="27" dur="200" fill="hold"/>
                                        <p:tgtEl>
                                          <p:spTgt spid="12"/>
                                        </p:tgtEl>
                                        <p:attrNameLst>
                                          <p:attrName>ppt_h</p:attrName>
                                        </p:attrNameLst>
                                      </p:cBhvr>
                                      <p:tavLst>
                                        <p:tav tm="0">
                                          <p:val>
                                            <p:fltVal val="0"/>
                                          </p:val>
                                        </p:tav>
                                        <p:tav tm="100000">
                                          <p:val>
                                            <p:strVal val="#ppt_h"/>
                                          </p:val>
                                        </p:tav>
                                      </p:tavLst>
                                    </p:anim>
                                    <p:anim calcmode="lin" valueType="num">
                                      <p:cBhvr>
                                        <p:cTn id="28" dur="200" fill="hold"/>
                                        <p:tgtEl>
                                          <p:spTgt spid="12"/>
                                        </p:tgtEl>
                                        <p:attrNameLst>
                                          <p:attrName>style.rotation</p:attrName>
                                        </p:attrNameLst>
                                      </p:cBhvr>
                                      <p:tavLst>
                                        <p:tav tm="0">
                                          <p:val>
                                            <p:fltVal val="90"/>
                                          </p:val>
                                        </p:tav>
                                        <p:tav tm="100000">
                                          <p:val>
                                            <p:fltVal val="0"/>
                                          </p:val>
                                        </p:tav>
                                      </p:tavLst>
                                    </p:anim>
                                    <p:animEffect transition="in" filter="fade">
                                      <p:cBhvr>
                                        <p:cTn id="29"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81" grpId="0" animBg="1"/>
      <p:bldP spid="26683" grpId="0"/>
      <p:bldP spid="12" grpId="0" animBg="1"/>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0" y="0"/>
            <a:ext cx="9144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000" dirty="0" smtClean="0">
                <a:latin typeface="Arial" charset="0"/>
              </a:rPr>
              <a:t>The </a:t>
            </a:r>
            <a:r>
              <a:rPr lang="en-US" sz="4000" dirty="0" err="1" smtClean="0">
                <a:latin typeface="Arial" charset="0"/>
              </a:rPr>
              <a:t>Thamesville</a:t>
            </a:r>
            <a:r>
              <a:rPr lang="en-US" sz="4000" dirty="0" smtClean="0">
                <a:latin typeface="Arial" charset="0"/>
              </a:rPr>
              <a:t> Bridge is Worth Preserving!</a:t>
            </a:r>
          </a:p>
        </p:txBody>
      </p:sp>
      <p:pic>
        <p:nvPicPr>
          <p:cNvPr id="5122" name="Picture 2" descr="C:\Users\Owner\Downloads\New folder\pict5197.jpg"/>
          <p:cNvPicPr>
            <a:picLocks noChangeAspect="1" noChangeArrowheads="1"/>
          </p:cNvPicPr>
          <p:nvPr/>
        </p:nvPicPr>
        <p:blipFill rotWithShape="1">
          <a:blip r:embed="rId2">
            <a:extLst>
              <a:ext uri="{28A0092B-C50C-407E-A947-70E740481C1C}">
                <a14:useLocalDpi xmlns:a14="http://schemas.microsoft.com/office/drawing/2010/main" val="0"/>
              </a:ext>
            </a:extLst>
          </a:blip>
          <a:srcRect t="16155"/>
          <a:stretch/>
        </p:blipFill>
        <p:spPr bwMode="auto">
          <a:xfrm>
            <a:off x="190317" y="1323440"/>
            <a:ext cx="8801283" cy="553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10527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70" name="Text Box 46"/>
          <p:cNvSpPr txBox="1">
            <a:spLocks noChangeArrowheads="1"/>
          </p:cNvSpPr>
          <p:nvPr/>
        </p:nvSpPr>
        <p:spPr bwMode="auto">
          <a:xfrm>
            <a:off x="0" y="1752600"/>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a:latin typeface="Verdana" pitchFamily="34" charset="0"/>
              </a:rPr>
              <a:t>Warren </a:t>
            </a:r>
            <a:r>
              <a:rPr lang="en-US" sz="2800" b="1" dirty="0" smtClean="0">
                <a:latin typeface="Verdana" pitchFamily="34" charset="0"/>
              </a:rPr>
              <a:t>truss (repeating “V’s”)</a:t>
            </a:r>
            <a:endParaRPr lang="en-US" sz="2800" b="1" dirty="0">
              <a:latin typeface="Verdana" pitchFamily="34" charset="0"/>
            </a:endParaRPr>
          </a:p>
        </p:txBody>
      </p:sp>
      <p:pic>
        <p:nvPicPr>
          <p:cNvPr id="27" name="Picture 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479925"/>
            <a:ext cx="9144000"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73" name="AutoShape 49"/>
          <p:cNvSpPr>
            <a:spLocks noChangeArrowheads="1"/>
          </p:cNvSpPr>
          <p:nvPr/>
        </p:nvSpPr>
        <p:spPr bwMode="auto">
          <a:xfrm rot="-32400000">
            <a:off x="360068" y="4419600"/>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6674" name="AutoShape 50"/>
          <p:cNvSpPr>
            <a:spLocks noChangeArrowheads="1"/>
          </p:cNvSpPr>
          <p:nvPr/>
        </p:nvSpPr>
        <p:spPr bwMode="auto">
          <a:xfrm rot="-32400000">
            <a:off x="8402797" y="4419599"/>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6675" name="Text Box 51"/>
          <p:cNvSpPr txBox="1">
            <a:spLocks noChangeArrowheads="1"/>
          </p:cNvSpPr>
          <p:nvPr/>
        </p:nvSpPr>
        <p:spPr bwMode="auto">
          <a:xfrm>
            <a:off x="0" y="3965193"/>
            <a:ext cx="9144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a:latin typeface="Verdana" pitchFamily="34" charset="0"/>
              </a:rPr>
              <a:t>Pratt </a:t>
            </a:r>
            <a:r>
              <a:rPr lang="en-US" sz="2800" b="1" dirty="0" smtClean="0">
                <a:latin typeface="Verdana" pitchFamily="34" charset="0"/>
              </a:rPr>
              <a:t>truss (pointing bottom, center)</a:t>
            </a:r>
            <a:endParaRPr lang="en-US" sz="2800" b="1" dirty="0">
              <a:latin typeface="Verdana" pitchFamily="34" charset="0"/>
            </a:endParaRPr>
          </a:p>
        </p:txBody>
      </p:sp>
      <p:pic>
        <p:nvPicPr>
          <p:cNvPr id="7170" name="Picture 2" descr="C:\Users\Owner\Downloads\New folder (3)\bkg_bridge044.JPG"/>
          <p:cNvPicPr>
            <a:picLocks noChangeAspect="1" noChangeArrowheads="1"/>
          </p:cNvPicPr>
          <p:nvPr/>
        </p:nvPicPr>
        <p:blipFill rotWithShape="1">
          <a:blip r:embed="rId3">
            <a:extLst>
              <a:ext uri="{28A0092B-C50C-407E-A947-70E740481C1C}">
                <a14:useLocalDpi xmlns:a14="http://schemas.microsoft.com/office/drawing/2010/main" val="0"/>
              </a:ext>
            </a:extLst>
          </a:blip>
          <a:srcRect t="43968" b="30423"/>
          <a:stretch/>
        </p:blipFill>
        <p:spPr bwMode="auto">
          <a:xfrm>
            <a:off x="595" y="29028"/>
            <a:ext cx="9143989" cy="1756230"/>
          </a:xfrm>
          <a:prstGeom prst="rect">
            <a:avLst/>
          </a:prstGeom>
          <a:noFill/>
          <a:extLst>
            <a:ext uri="{909E8E84-426E-40DD-AFC4-6F175D3DCCD1}">
              <a14:hiddenFill xmlns:a14="http://schemas.microsoft.com/office/drawing/2010/main">
                <a:solidFill>
                  <a:srgbClr val="FFFFFF"/>
                </a:solidFill>
              </a14:hiddenFill>
            </a:ext>
          </a:extLst>
        </p:spPr>
      </p:pic>
      <p:sp>
        <p:nvSpPr>
          <p:cNvPr id="26671" name="AutoShape 47"/>
          <p:cNvSpPr>
            <a:spLocks noChangeArrowheads="1"/>
          </p:cNvSpPr>
          <p:nvPr/>
        </p:nvSpPr>
        <p:spPr bwMode="auto">
          <a:xfrm>
            <a:off x="381000" y="1524000"/>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26672" name="AutoShape 48"/>
          <p:cNvSpPr>
            <a:spLocks noChangeArrowheads="1"/>
          </p:cNvSpPr>
          <p:nvPr/>
        </p:nvSpPr>
        <p:spPr bwMode="auto">
          <a:xfrm>
            <a:off x="8382000" y="1600200"/>
            <a:ext cx="457200" cy="609600"/>
          </a:xfrm>
          <a:prstGeom prst="upArrow">
            <a:avLst>
              <a:gd name="adj1" fmla="val 50000"/>
              <a:gd name="adj2" fmla="val 79512"/>
            </a:avLst>
          </a:prstGeom>
          <a:solidFill>
            <a:srgbClr val="66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30" name="Text Box 46"/>
          <p:cNvSpPr txBox="1">
            <a:spLocks noChangeArrowheads="1"/>
          </p:cNvSpPr>
          <p:nvPr/>
        </p:nvSpPr>
        <p:spPr bwMode="auto">
          <a:xfrm>
            <a:off x="0" y="2590800"/>
            <a:ext cx="91440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400" b="1" dirty="0" smtClean="0">
                <a:latin typeface="Verdana" pitchFamily="34" charset="0"/>
              </a:rPr>
              <a:t>Truss designs are classified by how the “diagonal members” are positioned. The two most basic types are shown.</a:t>
            </a:r>
            <a:endParaRPr lang="en-US" sz="2400" b="1" dirty="0">
              <a:latin typeface="Verdana" pitchFamily="34" charset="0"/>
            </a:endParaRPr>
          </a:p>
        </p:txBody>
      </p:sp>
    </p:spTree>
    <p:extLst>
      <p:ext uri="{BB962C8B-B14F-4D97-AF65-F5344CB8AC3E}">
        <p14:creationId xmlns:p14="http://schemas.microsoft.com/office/powerpoint/2010/main" val="760675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6675"/>
                                        </p:tgtEl>
                                        <p:attrNameLst>
                                          <p:attrName>style.visibility</p:attrName>
                                        </p:attrNameLst>
                                      </p:cBhvr>
                                      <p:to>
                                        <p:strVal val="visible"/>
                                      </p:to>
                                    </p:set>
                                    <p:anim calcmode="lin" valueType="num">
                                      <p:cBhvr>
                                        <p:cTn id="7" dur="200" fill="hold"/>
                                        <p:tgtEl>
                                          <p:spTgt spid="26675"/>
                                        </p:tgtEl>
                                        <p:attrNameLst>
                                          <p:attrName>ppt_w</p:attrName>
                                        </p:attrNameLst>
                                      </p:cBhvr>
                                      <p:tavLst>
                                        <p:tav tm="0">
                                          <p:val>
                                            <p:strVal val="#ppt_w+.3"/>
                                          </p:val>
                                        </p:tav>
                                        <p:tav tm="100000">
                                          <p:val>
                                            <p:strVal val="#ppt_w"/>
                                          </p:val>
                                        </p:tav>
                                      </p:tavLst>
                                    </p:anim>
                                    <p:anim calcmode="lin" valueType="num">
                                      <p:cBhvr>
                                        <p:cTn id="8" dur="200" fill="hold"/>
                                        <p:tgtEl>
                                          <p:spTgt spid="26675"/>
                                        </p:tgtEl>
                                        <p:attrNameLst>
                                          <p:attrName>ppt_h</p:attrName>
                                        </p:attrNameLst>
                                      </p:cBhvr>
                                      <p:tavLst>
                                        <p:tav tm="0">
                                          <p:val>
                                            <p:strVal val="#ppt_h"/>
                                          </p:val>
                                        </p:tav>
                                        <p:tav tm="100000">
                                          <p:val>
                                            <p:strVal val="#ppt_h"/>
                                          </p:val>
                                        </p:tav>
                                      </p:tavLst>
                                    </p:anim>
                                    <p:animEffect transition="in" filter="fade">
                                      <p:cBhvr>
                                        <p:cTn id="9" dur="200"/>
                                        <p:tgtEl>
                                          <p:spTgt spid="26675"/>
                                        </p:tgtEl>
                                      </p:cBhvr>
                                    </p:animEffect>
                                  </p:childTnLst>
                                </p:cTn>
                              </p:par>
                            </p:childTnLst>
                          </p:cTn>
                        </p:par>
                        <p:par>
                          <p:cTn id="10" fill="hold" nodeType="afterGroup">
                            <p:stCondLst>
                              <p:cond delay="200"/>
                            </p:stCondLst>
                            <p:childTnLst>
                              <p:par>
                                <p:cTn id="11" presetID="50" presetClass="entr" presetSubtype="0" decel="100000" fill="hold" grpId="0" nodeType="afterEffect">
                                  <p:stCondLst>
                                    <p:cond delay="0"/>
                                  </p:stCondLst>
                                  <p:childTnLst>
                                    <p:set>
                                      <p:cBhvr>
                                        <p:cTn id="12" dur="1" fill="hold">
                                          <p:stCondLst>
                                            <p:cond delay="0"/>
                                          </p:stCondLst>
                                        </p:cTn>
                                        <p:tgtEl>
                                          <p:spTgt spid="26670"/>
                                        </p:tgtEl>
                                        <p:attrNameLst>
                                          <p:attrName>style.visibility</p:attrName>
                                        </p:attrNameLst>
                                      </p:cBhvr>
                                      <p:to>
                                        <p:strVal val="visible"/>
                                      </p:to>
                                    </p:set>
                                    <p:anim calcmode="lin" valueType="num">
                                      <p:cBhvr>
                                        <p:cTn id="13" dur="200" fill="hold"/>
                                        <p:tgtEl>
                                          <p:spTgt spid="26670"/>
                                        </p:tgtEl>
                                        <p:attrNameLst>
                                          <p:attrName>ppt_w</p:attrName>
                                        </p:attrNameLst>
                                      </p:cBhvr>
                                      <p:tavLst>
                                        <p:tav tm="0">
                                          <p:val>
                                            <p:strVal val="#ppt_w+.3"/>
                                          </p:val>
                                        </p:tav>
                                        <p:tav tm="100000">
                                          <p:val>
                                            <p:strVal val="#ppt_w"/>
                                          </p:val>
                                        </p:tav>
                                      </p:tavLst>
                                    </p:anim>
                                    <p:anim calcmode="lin" valueType="num">
                                      <p:cBhvr>
                                        <p:cTn id="14" dur="200" fill="hold"/>
                                        <p:tgtEl>
                                          <p:spTgt spid="26670"/>
                                        </p:tgtEl>
                                        <p:attrNameLst>
                                          <p:attrName>ppt_h</p:attrName>
                                        </p:attrNameLst>
                                      </p:cBhvr>
                                      <p:tavLst>
                                        <p:tav tm="0">
                                          <p:val>
                                            <p:strVal val="#ppt_h"/>
                                          </p:val>
                                        </p:tav>
                                        <p:tav tm="100000">
                                          <p:val>
                                            <p:strVal val="#ppt_h"/>
                                          </p:val>
                                        </p:tav>
                                      </p:tavLst>
                                    </p:anim>
                                    <p:animEffect transition="in" filter="fade">
                                      <p:cBhvr>
                                        <p:cTn id="15" dur="200"/>
                                        <p:tgtEl>
                                          <p:spTgt spid="26670"/>
                                        </p:tgtEl>
                                      </p:cBhvr>
                                    </p:animEffect>
                                  </p:childTnLst>
                                </p:cTn>
                              </p:par>
                            </p:childTnLst>
                          </p:cTn>
                        </p:par>
                        <p:par>
                          <p:cTn id="16" fill="hold" nodeType="afterGroup">
                            <p:stCondLst>
                              <p:cond delay="400"/>
                            </p:stCondLst>
                            <p:childTnLst>
                              <p:par>
                                <p:cTn id="17" presetID="31" presetClass="entr" presetSubtype="0" fill="hold" grpId="0" nodeType="afterEffect">
                                  <p:stCondLst>
                                    <p:cond delay="0"/>
                                  </p:stCondLst>
                                  <p:iterate type="lt">
                                    <p:tmPct val="5000"/>
                                  </p:iterate>
                                  <p:childTnLst>
                                    <p:set>
                                      <p:cBhvr>
                                        <p:cTn id="18" dur="1" fill="hold">
                                          <p:stCondLst>
                                            <p:cond delay="0"/>
                                          </p:stCondLst>
                                        </p:cTn>
                                        <p:tgtEl>
                                          <p:spTgt spid="26671"/>
                                        </p:tgtEl>
                                        <p:attrNameLst>
                                          <p:attrName>style.visibility</p:attrName>
                                        </p:attrNameLst>
                                      </p:cBhvr>
                                      <p:to>
                                        <p:strVal val="visible"/>
                                      </p:to>
                                    </p:set>
                                    <p:anim calcmode="lin" valueType="num">
                                      <p:cBhvr>
                                        <p:cTn id="19" dur="200" fill="hold"/>
                                        <p:tgtEl>
                                          <p:spTgt spid="26671"/>
                                        </p:tgtEl>
                                        <p:attrNameLst>
                                          <p:attrName>ppt_w</p:attrName>
                                        </p:attrNameLst>
                                      </p:cBhvr>
                                      <p:tavLst>
                                        <p:tav tm="0">
                                          <p:val>
                                            <p:fltVal val="0"/>
                                          </p:val>
                                        </p:tav>
                                        <p:tav tm="100000">
                                          <p:val>
                                            <p:strVal val="#ppt_w"/>
                                          </p:val>
                                        </p:tav>
                                      </p:tavLst>
                                    </p:anim>
                                    <p:anim calcmode="lin" valueType="num">
                                      <p:cBhvr>
                                        <p:cTn id="20" dur="200" fill="hold"/>
                                        <p:tgtEl>
                                          <p:spTgt spid="26671"/>
                                        </p:tgtEl>
                                        <p:attrNameLst>
                                          <p:attrName>ppt_h</p:attrName>
                                        </p:attrNameLst>
                                      </p:cBhvr>
                                      <p:tavLst>
                                        <p:tav tm="0">
                                          <p:val>
                                            <p:fltVal val="0"/>
                                          </p:val>
                                        </p:tav>
                                        <p:tav tm="100000">
                                          <p:val>
                                            <p:strVal val="#ppt_h"/>
                                          </p:val>
                                        </p:tav>
                                      </p:tavLst>
                                    </p:anim>
                                    <p:anim calcmode="lin" valueType="num">
                                      <p:cBhvr>
                                        <p:cTn id="21" dur="200" fill="hold"/>
                                        <p:tgtEl>
                                          <p:spTgt spid="26671"/>
                                        </p:tgtEl>
                                        <p:attrNameLst>
                                          <p:attrName>style.rotation</p:attrName>
                                        </p:attrNameLst>
                                      </p:cBhvr>
                                      <p:tavLst>
                                        <p:tav tm="0">
                                          <p:val>
                                            <p:fltVal val="90"/>
                                          </p:val>
                                        </p:tav>
                                        <p:tav tm="100000">
                                          <p:val>
                                            <p:fltVal val="0"/>
                                          </p:val>
                                        </p:tav>
                                      </p:tavLst>
                                    </p:anim>
                                    <p:animEffect transition="in" filter="fade">
                                      <p:cBhvr>
                                        <p:cTn id="22" dur="200"/>
                                        <p:tgtEl>
                                          <p:spTgt spid="26671"/>
                                        </p:tgtEl>
                                      </p:cBhvr>
                                    </p:animEffect>
                                  </p:childTnLst>
                                </p:cTn>
                              </p:par>
                            </p:childTnLst>
                          </p:cTn>
                        </p:par>
                        <p:par>
                          <p:cTn id="23" fill="hold" nodeType="afterGroup">
                            <p:stCondLst>
                              <p:cond delay="6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26673"/>
                                        </p:tgtEl>
                                        <p:attrNameLst>
                                          <p:attrName>style.visibility</p:attrName>
                                        </p:attrNameLst>
                                      </p:cBhvr>
                                      <p:to>
                                        <p:strVal val="visible"/>
                                      </p:to>
                                    </p:set>
                                    <p:anim calcmode="lin" valueType="num">
                                      <p:cBhvr>
                                        <p:cTn id="26" dur="200" fill="hold"/>
                                        <p:tgtEl>
                                          <p:spTgt spid="26673"/>
                                        </p:tgtEl>
                                        <p:attrNameLst>
                                          <p:attrName>ppt_w</p:attrName>
                                        </p:attrNameLst>
                                      </p:cBhvr>
                                      <p:tavLst>
                                        <p:tav tm="0">
                                          <p:val>
                                            <p:fltVal val="0"/>
                                          </p:val>
                                        </p:tav>
                                        <p:tav tm="100000">
                                          <p:val>
                                            <p:strVal val="#ppt_w"/>
                                          </p:val>
                                        </p:tav>
                                      </p:tavLst>
                                    </p:anim>
                                    <p:anim calcmode="lin" valueType="num">
                                      <p:cBhvr>
                                        <p:cTn id="27" dur="200" fill="hold"/>
                                        <p:tgtEl>
                                          <p:spTgt spid="26673"/>
                                        </p:tgtEl>
                                        <p:attrNameLst>
                                          <p:attrName>ppt_h</p:attrName>
                                        </p:attrNameLst>
                                      </p:cBhvr>
                                      <p:tavLst>
                                        <p:tav tm="0">
                                          <p:val>
                                            <p:fltVal val="0"/>
                                          </p:val>
                                        </p:tav>
                                        <p:tav tm="100000">
                                          <p:val>
                                            <p:strVal val="#ppt_h"/>
                                          </p:val>
                                        </p:tav>
                                      </p:tavLst>
                                    </p:anim>
                                    <p:anim calcmode="lin" valueType="num">
                                      <p:cBhvr>
                                        <p:cTn id="28" dur="200" fill="hold"/>
                                        <p:tgtEl>
                                          <p:spTgt spid="26673"/>
                                        </p:tgtEl>
                                        <p:attrNameLst>
                                          <p:attrName>style.rotation</p:attrName>
                                        </p:attrNameLst>
                                      </p:cBhvr>
                                      <p:tavLst>
                                        <p:tav tm="0">
                                          <p:val>
                                            <p:fltVal val="90"/>
                                          </p:val>
                                        </p:tav>
                                        <p:tav tm="100000">
                                          <p:val>
                                            <p:fltVal val="0"/>
                                          </p:val>
                                        </p:tav>
                                      </p:tavLst>
                                    </p:anim>
                                    <p:animEffect transition="in" filter="fade">
                                      <p:cBhvr>
                                        <p:cTn id="29" dur="200"/>
                                        <p:tgtEl>
                                          <p:spTgt spid="26673"/>
                                        </p:tgtEl>
                                      </p:cBhvr>
                                    </p:animEffect>
                                  </p:childTnLst>
                                </p:cTn>
                              </p:par>
                            </p:childTnLst>
                          </p:cTn>
                        </p:par>
                        <p:par>
                          <p:cTn id="30" fill="hold" nodeType="afterGroup">
                            <p:stCondLst>
                              <p:cond delay="800"/>
                            </p:stCondLst>
                            <p:childTnLst>
                              <p:par>
                                <p:cTn id="31" presetID="31" presetClass="entr" presetSubtype="0" fill="hold" grpId="0" nodeType="afterEffect">
                                  <p:stCondLst>
                                    <p:cond delay="0"/>
                                  </p:stCondLst>
                                  <p:iterate type="lt">
                                    <p:tmPct val="5000"/>
                                  </p:iterate>
                                  <p:childTnLst>
                                    <p:set>
                                      <p:cBhvr>
                                        <p:cTn id="32" dur="1" fill="hold">
                                          <p:stCondLst>
                                            <p:cond delay="0"/>
                                          </p:stCondLst>
                                        </p:cTn>
                                        <p:tgtEl>
                                          <p:spTgt spid="26674"/>
                                        </p:tgtEl>
                                        <p:attrNameLst>
                                          <p:attrName>style.visibility</p:attrName>
                                        </p:attrNameLst>
                                      </p:cBhvr>
                                      <p:to>
                                        <p:strVal val="visible"/>
                                      </p:to>
                                    </p:set>
                                    <p:anim calcmode="lin" valueType="num">
                                      <p:cBhvr>
                                        <p:cTn id="33" dur="200" fill="hold"/>
                                        <p:tgtEl>
                                          <p:spTgt spid="26674"/>
                                        </p:tgtEl>
                                        <p:attrNameLst>
                                          <p:attrName>ppt_w</p:attrName>
                                        </p:attrNameLst>
                                      </p:cBhvr>
                                      <p:tavLst>
                                        <p:tav tm="0">
                                          <p:val>
                                            <p:fltVal val="0"/>
                                          </p:val>
                                        </p:tav>
                                        <p:tav tm="100000">
                                          <p:val>
                                            <p:strVal val="#ppt_w"/>
                                          </p:val>
                                        </p:tav>
                                      </p:tavLst>
                                    </p:anim>
                                    <p:anim calcmode="lin" valueType="num">
                                      <p:cBhvr>
                                        <p:cTn id="34" dur="200" fill="hold"/>
                                        <p:tgtEl>
                                          <p:spTgt spid="26674"/>
                                        </p:tgtEl>
                                        <p:attrNameLst>
                                          <p:attrName>ppt_h</p:attrName>
                                        </p:attrNameLst>
                                      </p:cBhvr>
                                      <p:tavLst>
                                        <p:tav tm="0">
                                          <p:val>
                                            <p:fltVal val="0"/>
                                          </p:val>
                                        </p:tav>
                                        <p:tav tm="100000">
                                          <p:val>
                                            <p:strVal val="#ppt_h"/>
                                          </p:val>
                                        </p:tav>
                                      </p:tavLst>
                                    </p:anim>
                                    <p:anim calcmode="lin" valueType="num">
                                      <p:cBhvr>
                                        <p:cTn id="35" dur="200" fill="hold"/>
                                        <p:tgtEl>
                                          <p:spTgt spid="26674"/>
                                        </p:tgtEl>
                                        <p:attrNameLst>
                                          <p:attrName>style.rotation</p:attrName>
                                        </p:attrNameLst>
                                      </p:cBhvr>
                                      <p:tavLst>
                                        <p:tav tm="0">
                                          <p:val>
                                            <p:fltVal val="90"/>
                                          </p:val>
                                        </p:tav>
                                        <p:tav tm="100000">
                                          <p:val>
                                            <p:fltVal val="0"/>
                                          </p:val>
                                        </p:tav>
                                      </p:tavLst>
                                    </p:anim>
                                    <p:animEffect transition="in" filter="fade">
                                      <p:cBhvr>
                                        <p:cTn id="36" dur="200"/>
                                        <p:tgtEl>
                                          <p:spTgt spid="26674"/>
                                        </p:tgtEl>
                                      </p:cBhvr>
                                    </p:animEffect>
                                  </p:childTnLst>
                                </p:cTn>
                              </p:par>
                            </p:childTnLst>
                          </p:cTn>
                        </p:par>
                        <p:par>
                          <p:cTn id="37" fill="hold" nodeType="afterGroup">
                            <p:stCondLst>
                              <p:cond delay="1000"/>
                            </p:stCondLst>
                            <p:childTnLst>
                              <p:par>
                                <p:cTn id="38" presetID="31" presetClass="entr" presetSubtype="0" fill="hold" grpId="0" nodeType="afterEffect">
                                  <p:stCondLst>
                                    <p:cond delay="0"/>
                                  </p:stCondLst>
                                  <p:iterate type="lt">
                                    <p:tmPct val="5000"/>
                                  </p:iterate>
                                  <p:childTnLst>
                                    <p:set>
                                      <p:cBhvr>
                                        <p:cTn id="39" dur="1" fill="hold">
                                          <p:stCondLst>
                                            <p:cond delay="0"/>
                                          </p:stCondLst>
                                        </p:cTn>
                                        <p:tgtEl>
                                          <p:spTgt spid="26672"/>
                                        </p:tgtEl>
                                        <p:attrNameLst>
                                          <p:attrName>style.visibility</p:attrName>
                                        </p:attrNameLst>
                                      </p:cBhvr>
                                      <p:to>
                                        <p:strVal val="visible"/>
                                      </p:to>
                                    </p:set>
                                    <p:anim calcmode="lin" valueType="num">
                                      <p:cBhvr>
                                        <p:cTn id="40" dur="200" fill="hold"/>
                                        <p:tgtEl>
                                          <p:spTgt spid="26672"/>
                                        </p:tgtEl>
                                        <p:attrNameLst>
                                          <p:attrName>ppt_w</p:attrName>
                                        </p:attrNameLst>
                                      </p:cBhvr>
                                      <p:tavLst>
                                        <p:tav tm="0">
                                          <p:val>
                                            <p:fltVal val="0"/>
                                          </p:val>
                                        </p:tav>
                                        <p:tav tm="100000">
                                          <p:val>
                                            <p:strVal val="#ppt_w"/>
                                          </p:val>
                                        </p:tav>
                                      </p:tavLst>
                                    </p:anim>
                                    <p:anim calcmode="lin" valueType="num">
                                      <p:cBhvr>
                                        <p:cTn id="41" dur="200" fill="hold"/>
                                        <p:tgtEl>
                                          <p:spTgt spid="26672"/>
                                        </p:tgtEl>
                                        <p:attrNameLst>
                                          <p:attrName>ppt_h</p:attrName>
                                        </p:attrNameLst>
                                      </p:cBhvr>
                                      <p:tavLst>
                                        <p:tav tm="0">
                                          <p:val>
                                            <p:fltVal val="0"/>
                                          </p:val>
                                        </p:tav>
                                        <p:tav tm="100000">
                                          <p:val>
                                            <p:strVal val="#ppt_h"/>
                                          </p:val>
                                        </p:tav>
                                      </p:tavLst>
                                    </p:anim>
                                    <p:anim calcmode="lin" valueType="num">
                                      <p:cBhvr>
                                        <p:cTn id="42" dur="200" fill="hold"/>
                                        <p:tgtEl>
                                          <p:spTgt spid="26672"/>
                                        </p:tgtEl>
                                        <p:attrNameLst>
                                          <p:attrName>style.rotation</p:attrName>
                                        </p:attrNameLst>
                                      </p:cBhvr>
                                      <p:tavLst>
                                        <p:tav tm="0">
                                          <p:val>
                                            <p:fltVal val="90"/>
                                          </p:val>
                                        </p:tav>
                                        <p:tav tm="100000">
                                          <p:val>
                                            <p:fltVal val="0"/>
                                          </p:val>
                                        </p:tav>
                                      </p:tavLst>
                                    </p:anim>
                                    <p:animEffect transition="in" filter="fade">
                                      <p:cBhvr>
                                        <p:cTn id="43" dur="200"/>
                                        <p:tgtEl>
                                          <p:spTgt spid="26672"/>
                                        </p:tgtEl>
                                      </p:cBhvr>
                                    </p:animEffect>
                                  </p:childTnLst>
                                </p:cTn>
                              </p:par>
                            </p:childTnLst>
                          </p:cTn>
                        </p:par>
                        <p:par>
                          <p:cTn id="44" fill="hold">
                            <p:stCondLst>
                              <p:cond delay="1200"/>
                            </p:stCondLst>
                            <p:childTnLst>
                              <p:par>
                                <p:cTn id="45" presetID="50" presetClass="entr" presetSubtype="0" decel="10000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200" fill="hold"/>
                                        <p:tgtEl>
                                          <p:spTgt spid="30"/>
                                        </p:tgtEl>
                                        <p:attrNameLst>
                                          <p:attrName>ppt_w</p:attrName>
                                        </p:attrNameLst>
                                      </p:cBhvr>
                                      <p:tavLst>
                                        <p:tav tm="0">
                                          <p:val>
                                            <p:strVal val="#ppt_w+.3"/>
                                          </p:val>
                                        </p:tav>
                                        <p:tav tm="100000">
                                          <p:val>
                                            <p:strVal val="#ppt_w"/>
                                          </p:val>
                                        </p:tav>
                                      </p:tavLst>
                                    </p:anim>
                                    <p:anim calcmode="lin" valueType="num">
                                      <p:cBhvr>
                                        <p:cTn id="48" dur="200" fill="hold"/>
                                        <p:tgtEl>
                                          <p:spTgt spid="30"/>
                                        </p:tgtEl>
                                        <p:attrNameLst>
                                          <p:attrName>ppt_h</p:attrName>
                                        </p:attrNameLst>
                                      </p:cBhvr>
                                      <p:tavLst>
                                        <p:tav tm="0">
                                          <p:val>
                                            <p:strVal val="#ppt_h"/>
                                          </p:val>
                                        </p:tav>
                                        <p:tav tm="100000">
                                          <p:val>
                                            <p:strVal val="#ppt_h"/>
                                          </p:val>
                                        </p:tav>
                                      </p:tavLst>
                                    </p:anim>
                                    <p:animEffect transition="in" filter="fade">
                                      <p:cBhvr>
                                        <p:cTn id="49" dur="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0" grpId="0"/>
      <p:bldP spid="26673" grpId="0" animBg="1"/>
      <p:bldP spid="26674" grpId="0" animBg="1"/>
      <p:bldP spid="26675" grpId="0"/>
      <p:bldP spid="26671" grpId="0" animBg="1"/>
      <p:bldP spid="26672" grpId="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46"/>
          <p:cNvSpPr txBox="1">
            <a:spLocks noChangeArrowheads="1"/>
          </p:cNvSpPr>
          <p:nvPr/>
        </p:nvSpPr>
        <p:spPr bwMode="auto">
          <a:xfrm>
            <a:off x="-7257" y="5715000"/>
            <a:ext cx="91440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dirty="0" smtClean="0">
                <a:latin typeface="Verdana" pitchFamily="34" charset="0"/>
              </a:rPr>
              <a:t>The </a:t>
            </a:r>
            <a:r>
              <a:rPr lang="en-US" sz="2800" b="1" dirty="0" err="1" smtClean="0">
                <a:latin typeface="Verdana" pitchFamily="34" charset="0"/>
              </a:rPr>
              <a:t>Thamesville</a:t>
            </a:r>
            <a:r>
              <a:rPr lang="en-US" sz="2800" b="1" dirty="0" smtClean="0">
                <a:latin typeface="Verdana" pitchFamily="34" charset="0"/>
              </a:rPr>
              <a:t> Bridge’s trusses follow a Warren through truss design.</a:t>
            </a:r>
            <a:endParaRPr lang="en-US" sz="2800" b="1" dirty="0">
              <a:latin typeface="Verdana" pitchFamily="34" charset="0"/>
            </a:endParaRPr>
          </a:p>
        </p:txBody>
      </p:sp>
      <p:pic>
        <p:nvPicPr>
          <p:cNvPr id="11266" name="Picture 2" descr="C:\Users\Owner\Downloads\New folder\pict5196.jpg"/>
          <p:cNvPicPr>
            <a:picLocks noChangeAspect="1" noChangeArrowheads="1"/>
          </p:cNvPicPr>
          <p:nvPr/>
        </p:nvPicPr>
        <p:blipFill rotWithShape="1">
          <a:blip r:embed="rId2">
            <a:extLst>
              <a:ext uri="{28A0092B-C50C-407E-A947-70E740481C1C}">
                <a14:useLocalDpi xmlns:a14="http://schemas.microsoft.com/office/drawing/2010/main" val="0"/>
              </a:ext>
            </a:extLst>
          </a:blip>
          <a:srcRect t="17857" b="20873"/>
          <a:stretch/>
        </p:blipFill>
        <p:spPr bwMode="auto">
          <a:xfrm>
            <a:off x="23693" y="1143000"/>
            <a:ext cx="9120307"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9848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200" fill="hold"/>
                                        <p:tgtEl>
                                          <p:spTgt spid="30"/>
                                        </p:tgtEl>
                                        <p:attrNameLst>
                                          <p:attrName>ppt_w</p:attrName>
                                        </p:attrNameLst>
                                      </p:cBhvr>
                                      <p:tavLst>
                                        <p:tav tm="0">
                                          <p:val>
                                            <p:strVal val="#ppt_w+.3"/>
                                          </p:val>
                                        </p:tav>
                                        <p:tav tm="100000">
                                          <p:val>
                                            <p:strVal val="#ppt_w"/>
                                          </p:val>
                                        </p:tav>
                                      </p:tavLst>
                                    </p:anim>
                                    <p:anim calcmode="lin" valueType="num">
                                      <p:cBhvr>
                                        <p:cTn id="8" dur="200" fill="hold"/>
                                        <p:tgtEl>
                                          <p:spTgt spid="30"/>
                                        </p:tgtEl>
                                        <p:attrNameLst>
                                          <p:attrName>ppt_h</p:attrName>
                                        </p:attrNameLst>
                                      </p:cBhvr>
                                      <p:tavLst>
                                        <p:tav tm="0">
                                          <p:val>
                                            <p:strVal val="#ppt_h"/>
                                          </p:val>
                                        </p:tav>
                                        <p:tav tm="100000">
                                          <p:val>
                                            <p:strVal val="#ppt_h"/>
                                          </p:val>
                                        </p:tav>
                                      </p:tavLst>
                                    </p:anim>
                                    <p:animEffect transition="in" filter="fade">
                                      <p:cBhvr>
                                        <p:cTn id="9" dur="2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Rectangle 8"/>
          <p:cNvSpPr>
            <a:spLocks noGrp="1" noChangeArrowheads="1"/>
          </p:cNvSpPr>
          <p:nvPr>
            <p:ph type="title"/>
          </p:nvPr>
        </p:nvSpPr>
        <p:spPr>
          <a:xfrm>
            <a:off x="533400" y="-1143000"/>
            <a:ext cx="8229600" cy="1143000"/>
          </a:xfrm>
        </p:spPr>
        <p:txBody>
          <a:bodyPr/>
          <a:lstStyle/>
          <a:p>
            <a:pPr eaLnBrk="1" hangingPunct="1"/>
            <a:r>
              <a:rPr lang="en-US" sz="3600" b="1" dirty="0" smtClean="0"/>
              <a:t>Selected Bridges</a:t>
            </a:r>
          </a:p>
        </p:txBody>
      </p:sp>
      <p:sp>
        <p:nvSpPr>
          <p:cNvPr id="1033" name="Text Box 9"/>
          <p:cNvSpPr txBox="1">
            <a:spLocks noChangeArrowheads="1"/>
          </p:cNvSpPr>
          <p:nvPr/>
        </p:nvSpPr>
        <p:spPr bwMode="auto">
          <a:xfrm>
            <a:off x="0" y="2672239"/>
            <a:ext cx="9144000"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smtClean="0">
                <a:solidFill>
                  <a:srgbClr val="000000"/>
                </a:solidFill>
                <a:latin typeface="Arial" charset="0"/>
              </a:rPr>
              <a:t>Cantilevers are like holding your arms outstretched. Your arms are cantilevered from your body. Similarly, cantilever bridges have structures like arms that extend from the abutments or piers of a bridge and do not need the other end of the bridge to support them.</a:t>
            </a:r>
          </a:p>
          <a:p>
            <a:pPr algn="ctr" eaLnBrk="1" hangingPunct="1">
              <a:spcBef>
                <a:spcPct val="50000"/>
              </a:spcBef>
            </a:pPr>
            <a:r>
              <a:rPr lang="en-US" sz="2800" dirty="0" smtClean="0">
                <a:solidFill>
                  <a:srgbClr val="000000"/>
                </a:solidFill>
                <a:latin typeface="Arial" charset="0"/>
              </a:rPr>
              <a:t>Portions of bridges could often be constructed without the aid of </a:t>
            </a:r>
            <a:r>
              <a:rPr lang="en-US" sz="2800" dirty="0" err="1" smtClean="0">
                <a:solidFill>
                  <a:srgbClr val="000000"/>
                </a:solidFill>
                <a:latin typeface="Arial" charset="0"/>
              </a:rPr>
              <a:t>falsework</a:t>
            </a:r>
            <a:r>
              <a:rPr lang="en-US" sz="2800" dirty="0">
                <a:solidFill>
                  <a:srgbClr val="000000"/>
                </a:solidFill>
                <a:latin typeface="Arial" charset="0"/>
              </a:rPr>
              <a:t> </a:t>
            </a:r>
            <a:r>
              <a:rPr lang="en-US" sz="2800" dirty="0" smtClean="0">
                <a:solidFill>
                  <a:srgbClr val="000000"/>
                </a:solidFill>
                <a:latin typeface="Arial" charset="0"/>
              </a:rPr>
              <a:t>using a cantilevered design.</a:t>
            </a:r>
          </a:p>
        </p:txBody>
      </p:sp>
      <p:sp>
        <p:nvSpPr>
          <p:cNvPr id="11" name="Text Box 3"/>
          <p:cNvSpPr txBox="1">
            <a:spLocks noChangeArrowheads="1"/>
          </p:cNvSpPr>
          <p:nvPr/>
        </p:nvSpPr>
        <p:spPr bwMode="auto">
          <a:xfrm>
            <a:off x="-24266" y="9832"/>
            <a:ext cx="91392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rgbClr val="000000"/>
                </a:solidFill>
                <a:latin typeface="Arial" charset="0"/>
              </a:rPr>
              <a:t>What is a cantilever?</a:t>
            </a:r>
            <a:endParaRPr lang="en-US" dirty="0">
              <a:solidFill>
                <a:srgbClr val="000000"/>
              </a:solidFill>
              <a:latin typeface="Arial" charset="0"/>
            </a:endParaRP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095" r="3183" b="31608"/>
          <a:stretch/>
        </p:blipFill>
        <p:spPr bwMode="auto">
          <a:xfrm>
            <a:off x="101600" y="730591"/>
            <a:ext cx="8966200" cy="1860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2024877"/>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90600"/>
            <a:ext cx="9144000" cy="416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4" name="Text Box 3"/>
          <p:cNvSpPr txBox="1">
            <a:spLocks noChangeArrowheads="1"/>
          </p:cNvSpPr>
          <p:nvPr/>
        </p:nvSpPr>
        <p:spPr bwMode="auto">
          <a:xfrm>
            <a:off x="0" y="12065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a:solidFill>
                  <a:schemeClr val="tx1"/>
                </a:solidFill>
                <a:latin typeface="Arial" charset="0"/>
              </a:rPr>
              <a:t>Simple Spans</a:t>
            </a:r>
          </a:p>
        </p:txBody>
      </p:sp>
      <p:sp>
        <p:nvSpPr>
          <p:cNvPr id="122888" name="Rectangle 8"/>
          <p:cNvSpPr>
            <a:spLocks noGrp="1" noChangeArrowheads="1"/>
          </p:cNvSpPr>
          <p:nvPr>
            <p:ph type="title"/>
          </p:nvPr>
        </p:nvSpPr>
        <p:spPr>
          <a:xfrm>
            <a:off x="533400" y="-1143000"/>
            <a:ext cx="8229600" cy="1143000"/>
          </a:xfrm>
        </p:spPr>
        <p:txBody>
          <a:bodyPr/>
          <a:lstStyle/>
          <a:p>
            <a:pPr eaLnBrk="1" hangingPunct="1"/>
            <a:r>
              <a:rPr lang="en-US" sz="3600" b="1" smtClean="0"/>
              <a:t>Superstructure – Span Types</a:t>
            </a:r>
          </a:p>
        </p:txBody>
      </p:sp>
      <p:sp>
        <p:nvSpPr>
          <p:cNvPr id="122889" name="Text Box 9"/>
          <p:cNvSpPr txBox="1">
            <a:spLocks noChangeArrowheads="1"/>
          </p:cNvSpPr>
          <p:nvPr/>
        </p:nvSpPr>
        <p:spPr bwMode="auto">
          <a:xfrm>
            <a:off x="0" y="5473700"/>
            <a:ext cx="9144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a:latin typeface="Arial" charset="0"/>
              </a:rPr>
              <a:t>Simple spans are structurally independent, each physically capable of being its own separate bridge and functioning as such. </a:t>
            </a:r>
          </a:p>
        </p:txBody>
      </p:sp>
      <p:sp>
        <p:nvSpPr>
          <p:cNvPr id="122890" name="Oval 19"/>
          <p:cNvSpPr>
            <a:spLocks noChangeArrowheads="1"/>
          </p:cNvSpPr>
          <p:nvPr/>
        </p:nvSpPr>
        <p:spPr bwMode="auto">
          <a:xfrm>
            <a:off x="8229600" y="3505200"/>
            <a:ext cx="685800" cy="9144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1" name="Text Box 20"/>
          <p:cNvSpPr txBox="1">
            <a:spLocks noChangeArrowheads="1"/>
          </p:cNvSpPr>
          <p:nvPr/>
        </p:nvSpPr>
        <p:spPr bwMode="auto">
          <a:xfrm>
            <a:off x="7010400" y="4495800"/>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FF0000"/>
                </a:solidFill>
                <a:latin typeface="Arial" charset="0"/>
              </a:rPr>
              <a:t>Piers</a:t>
            </a:r>
          </a:p>
        </p:txBody>
      </p:sp>
      <p:sp>
        <p:nvSpPr>
          <p:cNvPr id="122892" name="Oval 23"/>
          <p:cNvSpPr>
            <a:spLocks noChangeArrowheads="1"/>
          </p:cNvSpPr>
          <p:nvPr/>
        </p:nvSpPr>
        <p:spPr bwMode="auto">
          <a:xfrm>
            <a:off x="152400" y="1600200"/>
            <a:ext cx="6019800" cy="19050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3" name="Text Box 24"/>
          <p:cNvSpPr txBox="1">
            <a:spLocks noChangeArrowheads="1"/>
          </p:cNvSpPr>
          <p:nvPr/>
        </p:nvSpPr>
        <p:spPr bwMode="auto">
          <a:xfrm>
            <a:off x="4354286" y="994456"/>
            <a:ext cx="4800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dirty="0">
                <a:solidFill>
                  <a:srgbClr val="FF0000"/>
                </a:solidFill>
                <a:latin typeface="Arial" charset="0"/>
              </a:rPr>
              <a:t>Simple Spans</a:t>
            </a:r>
          </a:p>
        </p:txBody>
      </p:sp>
      <p:sp>
        <p:nvSpPr>
          <p:cNvPr id="122895" name="Oval 18"/>
          <p:cNvSpPr>
            <a:spLocks noChangeArrowheads="1"/>
          </p:cNvSpPr>
          <p:nvPr/>
        </p:nvSpPr>
        <p:spPr bwMode="auto">
          <a:xfrm>
            <a:off x="6019800" y="2438400"/>
            <a:ext cx="1905000" cy="9144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6" name="Oval 18"/>
          <p:cNvSpPr>
            <a:spLocks noChangeArrowheads="1"/>
          </p:cNvSpPr>
          <p:nvPr/>
        </p:nvSpPr>
        <p:spPr bwMode="auto">
          <a:xfrm>
            <a:off x="7848600" y="2743200"/>
            <a:ext cx="838200" cy="9144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7" name="Oval 18"/>
          <p:cNvSpPr>
            <a:spLocks noChangeArrowheads="1"/>
          </p:cNvSpPr>
          <p:nvPr/>
        </p:nvSpPr>
        <p:spPr bwMode="auto">
          <a:xfrm>
            <a:off x="8610600" y="2895600"/>
            <a:ext cx="533400" cy="7620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8" name="Oval 19"/>
          <p:cNvSpPr>
            <a:spLocks noChangeArrowheads="1"/>
          </p:cNvSpPr>
          <p:nvPr/>
        </p:nvSpPr>
        <p:spPr bwMode="auto">
          <a:xfrm>
            <a:off x="7315200" y="3505200"/>
            <a:ext cx="914400" cy="9144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2899" name="Oval 19"/>
          <p:cNvSpPr>
            <a:spLocks noChangeArrowheads="1"/>
          </p:cNvSpPr>
          <p:nvPr/>
        </p:nvSpPr>
        <p:spPr bwMode="auto">
          <a:xfrm>
            <a:off x="5410200" y="3429000"/>
            <a:ext cx="1524000" cy="15240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874165955"/>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14400"/>
            <a:ext cx="9144000"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8" name="Text Box 3"/>
          <p:cNvSpPr txBox="1">
            <a:spLocks noChangeArrowheads="1"/>
          </p:cNvSpPr>
          <p:nvPr/>
        </p:nvSpPr>
        <p:spPr bwMode="auto">
          <a:xfrm>
            <a:off x="0" y="12065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a:solidFill>
                  <a:schemeClr val="tx1"/>
                </a:solidFill>
                <a:latin typeface="Arial" charset="0"/>
              </a:rPr>
              <a:t>Continuous Spans</a:t>
            </a:r>
          </a:p>
        </p:txBody>
      </p:sp>
      <p:sp>
        <p:nvSpPr>
          <p:cNvPr id="123912" name="Rectangle 8"/>
          <p:cNvSpPr>
            <a:spLocks noGrp="1" noChangeArrowheads="1"/>
          </p:cNvSpPr>
          <p:nvPr>
            <p:ph type="title"/>
          </p:nvPr>
        </p:nvSpPr>
        <p:spPr>
          <a:xfrm>
            <a:off x="533400" y="-1143000"/>
            <a:ext cx="8229600" cy="1143000"/>
          </a:xfrm>
        </p:spPr>
        <p:txBody>
          <a:bodyPr/>
          <a:lstStyle/>
          <a:p>
            <a:pPr eaLnBrk="1" hangingPunct="1"/>
            <a:r>
              <a:rPr lang="en-US" sz="3600" b="1" smtClean="0"/>
              <a:t>Superstructure – Span Types</a:t>
            </a:r>
          </a:p>
        </p:txBody>
      </p:sp>
      <p:sp>
        <p:nvSpPr>
          <p:cNvPr id="123913" name="Text Box 9"/>
          <p:cNvSpPr txBox="1">
            <a:spLocks noChangeArrowheads="1"/>
          </p:cNvSpPr>
          <p:nvPr/>
        </p:nvSpPr>
        <p:spPr bwMode="auto">
          <a:xfrm>
            <a:off x="0" y="5473700"/>
            <a:ext cx="9144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a:latin typeface="Arial" charset="0"/>
              </a:rPr>
              <a:t>Continuous spans are interconnected with their surrounding spans and require the presence of the surrounding spans to function correctly</a:t>
            </a:r>
          </a:p>
        </p:txBody>
      </p:sp>
      <p:sp>
        <p:nvSpPr>
          <p:cNvPr id="123914" name="Text Box 12"/>
          <p:cNvSpPr txBox="1">
            <a:spLocks noChangeArrowheads="1"/>
          </p:cNvSpPr>
          <p:nvPr/>
        </p:nvSpPr>
        <p:spPr bwMode="auto">
          <a:xfrm>
            <a:off x="533400" y="4343400"/>
            <a:ext cx="3505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a:t>Simple Spans</a:t>
            </a:r>
          </a:p>
        </p:txBody>
      </p:sp>
      <p:sp>
        <p:nvSpPr>
          <p:cNvPr id="123915" name="Oval 18"/>
          <p:cNvSpPr>
            <a:spLocks noChangeArrowheads="1"/>
          </p:cNvSpPr>
          <p:nvPr/>
        </p:nvSpPr>
        <p:spPr bwMode="auto">
          <a:xfrm>
            <a:off x="6629400" y="3505200"/>
            <a:ext cx="914400" cy="13716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16" name="Oval 19"/>
          <p:cNvSpPr>
            <a:spLocks noChangeArrowheads="1"/>
          </p:cNvSpPr>
          <p:nvPr/>
        </p:nvSpPr>
        <p:spPr bwMode="auto">
          <a:xfrm>
            <a:off x="457200" y="1905000"/>
            <a:ext cx="8458200" cy="16002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17" name="Text Box 20"/>
          <p:cNvSpPr txBox="1">
            <a:spLocks noChangeArrowheads="1"/>
          </p:cNvSpPr>
          <p:nvPr/>
        </p:nvSpPr>
        <p:spPr bwMode="auto">
          <a:xfrm>
            <a:off x="6858000" y="4800600"/>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FF0000"/>
                </a:solidFill>
                <a:latin typeface="Arial" charset="0"/>
              </a:rPr>
              <a:t>Piers</a:t>
            </a:r>
          </a:p>
        </p:txBody>
      </p:sp>
      <p:sp>
        <p:nvSpPr>
          <p:cNvPr id="123918" name="Text Box 24"/>
          <p:cNvSpPr txBox="1">
            <a:spLocks noChangeArrowheads="1"/>
          </p:cNvSpPr>
          <p:nvPr/>
        </p:nvSpPr>
        <p:spPr bwMode="auto">
          <a:xfrm>
            <a:off x="4648200" y="914400"/>
            <a:ext cx="4495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FF0000"/>
                </a:solidFill>
                <a:latin typeface="Arial" charset="0"/>
              </a:rPr>
              <a:t>Continuous Spans</a:t>
            </a:r>
          </a:p>
        </p:txBody>
      </p:sp>
      <p:sp>
        <p:nvSpPr>
          <p:cNvPr id="123920" name="Oval 18"/>
          <p:cNvSpPr>
            <a:spLocks noChangeArrowheads="1"/>
          </p:cNvSpPr>
          <p:nvPr/>
        </p:nvSpPr>
        <p:spPr bwMode="auto">
          <a:xfrm>
            <a:off x="8534400" y="3657600"/>
            <a:ext cx="609600" cy="9906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21" name="Oval 18"/>
          <p:cNvSpPr>
            <a:spLocks noChangeArrowheads="1"/>
          </p:cNvSpPr>
          <p:nvPr/>
        </p:nvSpPr>
        <p:spPr bwMode="auto">
          <a:xfrm>
            <a:off x="0" y="3200400"/>
            <a:ext cx="990600" cy="137160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23922" name="Text Box 20"/>
          <p:cNvSpPr txBox="1">
            <a:spLocks noChangeArrowheads="1"/>
          </p:cNvSpPr>
          <p:nvPr/>
        </p:nvSpPr>
        <p:spPr bwMode="auto">
          <a:xfrm>
            <a:off x="0" y="4800600"/>
            <a:ext cx="1752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solidFill>
                  <a:srgbClr val="FF0000"/>
                </a:solidFill>
                <a:latin typeface="Arial" charset="0"/>
              </a:rPr>
              <a:t>Pier</a:t>
            </a:r>
          </a:p>
        </p:txBody>
      </p:sp>
    </p:spTree>
    <p:extLst>
      <p:ext uri="{BB962C8B-B14F-4D97-AF65-F5344CB8AC3E}">
        <p14:creationId xmlns:p14="http://schemas.microsoft.com/office/powerpoint/2010/main" val="98309909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4562</TotalTime>
  <Words>1400</Words>
  <Application>Microsoft Office PowerPoint</Application>
  <PresentationFormat>On-screen Show (4:3)</PresentationFormat>
  <Paragraphs>124</Paragraphs>
  <Slides>40</Slides>
  <Notes>0</Notes>
  <HiddenSlides>0</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Default Design</vt:lpstr>
      <vt:lpstr>1_Default Design</vt:lpstr>
      <vt:lpstr>Starting Slide</vt:lpstr>
      <vt:lpstr>Logo and Title</vt:lpstr>
      <vt:lpstr>PowerPoint Presentation</vt:lpstr>
      <vt:lpstr>PowerPoint Presentation</vt:lpstr>
      <vt:lpstr>PowerPoint Presentation</vt:lpstr>
      <vt:lpstr>PowerPoint Presentation</vt:lpstr>
      <vt:lpstr>Selected Bridges</vt:lpstr>
      <vt:lpstr>Superstructure – Span Types</vt:lpstr>
      <vt:lpstr>Superstructure – Span Types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Nathan Holth</cp:lastModifiedBy>
  <cp:revision>331</cp:revision>
  <cp:lastPrinted>2012-12-19T05:54:07Z</cp:lastPrinted>
  <dcterms:created xsi:type="dcterms:W3CDTF">1601-01-01T00:00:00Z</dcterms:created>
  <dcterms:modified xsi:type="dcterms:W3CDTF">2013-05-15T04:39:23Z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