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 id="2147483674" r:id="rId3"/>
  </p:sldMasterIdLst>
  <p:notesMasterIdLst>
    <p:notesMasterId r:id="rId60"/>
  </p:notesMasterIdLst>
  <p:handoutMasterIdLst>
    <p:handoutMasterId r:id="rId61"/>
  </p:handoutMasterIdLst>
  <p:sldIdLst>
    <p:sldId id="291" r:id="rId4"/>
    <p:sldId id="708" r:id="rId5"/>
    <p:sldId id="575" r:id="rId6"/>
    <p:sldId id="699" r:id="rId7"/>
    <p:sldId id="704" r:id="rId8"/>
    <p:sldId id="706" r:id="rId9"/>
    <p:sldId id="705" r:id="rId10"/>
    <p:sldId id="701" r:id="rId11"/>
    <p:sldId id="702" r:id="rId12"/>
    <p:sldId id="703" r:id="rId13"/>
    <p:sldId id="669" r:id="rId14"/>
    <p:sldId id="670" r:id="rId15"/>
    <p:sldId id="671" r:id="rId16"/>
    <p:sldId id="672" r:id="rId17"/>
    <p:sldId id="673" r:id="rId18"/>
    <p:sldId id="674" r:id="rId19"/>
    <p:sldId id="675" r:id="rId20"/>
    <p:sldId id="676" r:id="rId21"/>
    <p:sldId id="679" r:id="rId22"/>
    <p:sldId id="680" r:id="rId23"/>
    <p:sldId id="678" r:id="rId24"/>
    <p:sldId id="707" r:id="rId25"/>
    <p:sldId id="710" r:id="rId26"/>
    <p:sldId id="682" r:id="rId27"/>
    <p:sldId id="681" r:id="rId28"/>
    <p:sldId id="709" r:id="rId29"/>
    <p:sldId id="694" r:id="rId30"/>
    <p:sldId id="695" r:id="rId31"/>
    <p:sldId id="677" r:id="rId32"/>
    <p:sldId id="683" r:id="rId33"/>
    <p:sldId id="688" r:id="rId34"/>
    <p:sldId id="685" r:id="rId35"/>
    <p:sldId id="686" r:id="rId36"/>
    <p:sldId id="687" r:id="rId37"/>
    <p:sldId id="689" r:id="rId38"/>
    <p:sldId id="696" r:id="rId39"/>
    <p:sldId id="698" r:id="rId40"/>
    <p:sldId id="697" r:id="rId41"/>
    <p:sldId id="690" r:id="rId42"/>
    <p:sldId id="691" r:id="rId43"/>
    <p:sldId id="693" r:id="rId44"/>
    <p:sldId id="692" r:id="rId45"/>
    <p:sldId id="622" r:id="rId46"/>
    <p:sldId id="630" r:id="rId47"/>
    <p:sldId id="684" r:id="rId48"/>
    <p:sldId id="625" r:id="rId49"/>
    <p:sldId id="648" r:id="rId50"/>
    <p:sldId id="666" r:id="rId51"/>
    <p:sldId id="651" r:id="rId52"/>
    <p:sldId id="652" r:id="rId53"/>
    <p:sldId id="653" r:id="rId54"/>
    <p:sldId id="667" r:id="rId55"/>
    <p:sldId id="668" r:id="rId56"/>
    <p:sldId id="663" r:id="rId57"/>
    <p:sldId id="664" r:id="rId58"/>
    <p:sldId id="573" r:id="rId59"/>
  </p:sldIdLst>
  <p:sldSz cx="9144000" cy="6858000" type="screen4x3"/>
  <p:notesSz cx="7315200" cy="9601200"/>
  <p:defaultTextStyle>
    <a:defPPr>
      <a:defRPr lang="en-US"/>
    </a:defPPr>
    <a:lvl1pPr algn="l" rtl="0" fontAlgn="base">
      <a:spcBef>
        <a:spcPct val="0"/>
      </a:spcBef>
      <a:spcAft>
        <a:spcPct val="0"/>
      </a:spcAft>
      <a:defRPr sz="3600" b="1" kern="1200">
        <a:solidFill>
          <a:schemeClr val="tx2"/>
        </a:solidFill>
        <a:latin typeface="Verdana" pitchFamily="34" charset="0"/>
        <a:ea typeface="+mn-ea"/>
        <a:cs typeface="+mn-cs"/>
      </a:defRPr>
    </a:lvl1pPr>
    <a:lvl2pPr marL="457200" algn="l" rtl="0" fontAlgn="base">
      <a:spcBef>
        <a:spcPct val="0"/>
      </a:spcBef>
      <a:spcAft>
        <a:spcPct val="0"/>
      </a:spcAft>
      <a:defRPr sz="3600" b="1" kern="1200">
        <a:solidFill>
          <a:schemeClr val="tx2"/>
        </a:solidFill>
        <a:latin typeface="Verdana" pitchFamily="34" charset="0"/>
        <a:ea typeface="+mn-ea"/>
        <a:cs typeface="+mn-cs"/>
      </a:defRPr>
    </a:lvl2pPr>
    <a:lvl3pPr marL="914400" algn="l" rtl="0" fontAlgn="base">
      <a:spcBef>
        <a:spcPct val="0"/>
      </a:spcBef>
      <a:spcAft>
        <a:spcPct val="0"/>
      </a:spcAft>
      <a:defRPr sz="3600" b="1" kern="1200">
        <a:solidFill>
          <a:schemeClr val="tx2"/>
        </a:solidFill>
        <a:latin typeface="Verdana" pitchFamily="34" charset="0"/>
        <a:ea typeface="+mn-ea"/>
        <a:cs typeface="+mn-cs"/>
      </a:defRPr>
    </a:lvl3pPr>
    <a:lvl4pPr marL="1371600" algn="l" rtl="0" fontAlgn="base">
      <a:spcBef>
        <a:spcPct val="0"/>
      </a:spcBef>
      <a:spcAft>
        <a:spcPct val="0"/>
      </a:spcAft>
      <a:defRPr sz="3600" b="1" kern="1200">
        <a:solidFill>
          <a:schemeClr val="tx2"/>
        </a:solidFill>
        <a:latin typeface="Verdana" pitchFamily="34" charset="0"/>
        <a:ea typeface="+mn-ea"/>
        <a:cs typeface="+mn-cs"/>
      </a:defRPr>
    </a:lvl4pPr>
    <a:lvl5pPr marL="1828800" algn="l" rtl="0" fontAlgn="base">
      <a:spcBef>
        <a:spcPct val="0"/>
      </a:spcBef>
      <a:spcAft>
        <a:spcPct val="0"/>
      </a:spcAft>
      <a:defRPr sz="3600" b="1" kern="1200">
        <a:solidFill>
          <a:schemeClr val="tx2"/>
        </a:solidFill>
        <a:latin typeface="Verdana" pitchFamily="34" charset="0"/>
        <a:ea typeface="+mn-ea"/>
        <a:cs typeface="+mn-cs"/>
      </a:defRPr>
    </a:lvl5pPr>
    <a:lvl6pPr marL="2286000" algn="l" defTabSz="914400" rtl="0" eaLnBrk="1" latinLnBrk="0" hangingPunct="1">
      <a:defRPr sz="3600" b="1" kern="1200">
        <a:solidFill>
          <a:schemeClr val="tx2"/>
        </a:solidFill>
        <a:latin typeface="Verdana" pitchFamily="34" charset="0"/>
        <a:ea typeface="+mn-ea"/>
        <a:cs typeface="+mn-cs"/>
      </a:defRPr>
    </a:lvl6pPr>
    <a:lvl7pPr marL="2743200" algn="l" defTabSz="914400" rtl="0" eaLnBrk="1" latinLnBrk="0" hangingPunct="1">
      <a:defRPr sz="3600" b="1" kern="1200">
        <a:solidFill>
          <a:schemeClr val="tx2"/>
        </a:solidFill>
        <a:latin typeface="Verdana" pitchFamily="34" charset="0"/>
        <a:ea typeface="+mn-ea"/>
        <a:cs typeface="+mn-cs"/>
      </a:defRPr>
    </a:lvl7pPr>
    <a:lvl8pPr marL="3200400" algn="l" defTabSz="914400" rtl="0" eaLnBrk="1" latinLnBrk="0" hangingPunct="1">
      <a:defRPr sz="3600" b="1" kern="1200">
        <a:solidFill>
          <a:schemeClr val="tx2"/>
        </a:solidFill>
        <a:latin typeface="Verdana" pitchFamily="34" charset="0"/>
        <a:ea typeface="+mn-ea"/>
        <a:cs typeface="+mn-cs"/>
      </a:defRPr>
    </a:lvl8pPr>
    <a:lvl9pPr marL="3657600" algn="l" defTabSz="914400" rtl="0" eaLnBrk="1" latinLnBrk="0" hangingPunct="1">
      <a:defRPr sz="3600" b="1" kern="1200">
        <a:solidFill>
          <a:schemeClr val="tx2"/>
        </a:solidFill>
        <a:latin typeface="Verdana"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FF99"/>
    <a:srgbClr val="33CC33"/>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241" autoAdjust="0"/>
    <p:restoredTop sz="94687" autoAdjust="0"/>
  </p:normalViewPr>
  <p:slideViewPr>
    <p:cSldViewPr>
      <p:cViewPr varScale="1">
        <p:scale>
          <a:sx n="98" d="100"/>
          <a:sy n="98" d="100"/>
        </p:scale>
        <p:origin x="1884"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3" d="100"/>
          <a:sy n="63" d="100"/>
        </p:scale>
        <p:origin x="-3312" y="-10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5" Type="http://schemas.openxmlformats.org/officeDocument/2006/relationships/slide" Target="slides/slide2.xml"/><Relationship Id="rId61" Type="http://schemas.openxmlformats.org/officeDocument/2006/relationships/handoutMaster" Target="handoutMasters/handoutMaster1.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6661" tIns="48331" rIns="96661" bIns="48331" rtlCol="0"/>
          <a:lstStyle>
            <a:lvl1pPr algn="l">
              <a:defRPr sz="1300"/>
            </a:lvl1pPr>
          </a:lstStyle>
          <a:p>
            <a:pPr>
              <a:defRPr/>
            </a:pPr>
            <a:endParaRPr lang="en-US"/>
          </a:p>
        </p:txBody>
      </p:sp>
      <p:sp>
        <p:nvSpPr>
          <p:cNvPr id="3" name="Date Placeholder 2"/>
          <p:cNvSpPr>
            <a:spLocks noGrp="1"/>
          </p:cNvSpPr>
          <p:nvPr>
            <p:ph type="dt" sz="quarter" idx="1"/>
          </p:nvPr>
        </p:nvSpPr>
        <p:spPr>
          <a:xfrm>
            <a:off x="4143375" y="0"/>
            <a:ext cx="3170238" cy="479425"/>
          </a:xfrm>
          <a:prstGeom prst="rect">
            <a:avLst/>
          </a:prstGeom>
        </p:spPr>
        <p:txBody>
          <a:bodyPr vert="horz" lIns="96661" tIns="48331" rIns="96661" bIns="48331" rtlCol="0"/>
          <a:lstStyle>
            <a:lvl1pPr algn="r">
              <a:defRPr sz="1300" smtClean="0"/>
            </a:lvl1pPr>
          </a:lstStyle>
          <a:p>
            <a:pPr>
              <a:defRPr/>
            </a:pPr>
            <a:fld id="{E1C8E519-D149-4366-91FE-E1201CFEEBF1}" type="datetimeFigureOut">
              <a:rPr lang="en-US"/>
              <a:pPr>
                <a:defRPr/>
              </a:pPr>
              <a:t>5/17/2017</a:t>
            </a:fld>
            <a:endParaRPr lang="en-US"/>
          </a:p>
        </p:txBody>
      </p:sp>
      <p:sp>
        <p:nvSpPr>
          <p:cNvPr id="4" name="Footer Placeholder 3"/>
          <p:cNvSpPr>
            <a:spLocks noGrp="1"/>
          </p:cNvSpPr>
          <p:nvPr>
            <p:ph type="ftr" sz="quarter" idx="2"/>
          </p:nvPr>
        </p:nvSpPr>
        <p:spPr>
          <a:xfrm>
            <a:off x="0" y="9120188"/>
            <a:ext cx="3170238" cy="479425"/>
          </a:xfrm>
          <a:prstGeom prst="rect">
            <a:avLst/>
          </a:prstGeom>
        </p:spPr>
        <p:txBody>
          <a:bodyPr vert="horz" lIns="96661" tIns="48331" rIns="96661" bIns="48331" rtlCol="0" anchor="b"/>
          <a:lstStyle>
            <a:lvl1pPr algn="l">
              <a:defRPr sz="1300"/>
            </a:lvl1pPr>
          </a:lstStyle>
          <a:p>
            <a:pPr>
              <a:defRPr/>
            </a:pPr>
            <a:endParaRPr lang="en-US"/>
          </a:p>
        </p:txBody>
      </p:sp>
      <p:sp>
        <p:nvSpPr>
          <p:cNvPr id="5" name="Slide Number Placeholder 4"/>
          <p:cNvSpPr>
            <a:spLocks noGrp="1"/>
          </p:cNvSpPr>
          <p:nvPr>
            <p:ph type="sldNum" sz="quarter" idx="3"/>
          </p:nvPr>
        </p:nvSpPr>
        <p:spPr>
          <a:xfrm>
            <a:off x="4143375" y="9120188"/>
            <a:ext cx="3170238" cy="479425"/>
          </a:xfrm>
          <a:prstGeom prst="rect">
            <a:avLst/>
          </a:prstGeom>
        </p:spPr>
        <p:txBody>
          <a:bodyPr vert="horz" lIns="96661" tIns="48331" rIns="96661" bIns="48331" rtlCol="0" anchor="b"/>
          <a:lstStyle>
            <a:lvl1pPr algn="r">
              <a:defRPr sz="1300" smtClean="0"/>
            </a:lvl1pPr>
          </a:lstStyle>
          <a:p>
            <a:pPr>
              <a:defRPr/>
            </a:pPr>
            <a:fld id="{3C7F3BEF-4173-4CAA-9D27-3FC5DBE9FB1B}" type="slidenum">
              <a:rPr lang="en-US"/>
              <a:pPr>
                <a:defRPr/>
              </a:pPr>
              <a:t>‹#›</a:t>
            </a:fld>
            <a:endParaRPr lang="en-US"/>
          </a:p>
        </p:txBody>
      </p:sp>
    </p:spTree>
    <p:extLst>
      <p:ext uri="{BB962C8B-B14F-4D97-AF65-F5344CB8AC3E}">
        <p14:creationId xmlns:p14="http://schemas.microsoft.com/office/powerpoint/2010/main" val="9237302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143375" y="0"/>
            <a:ext cx="3170238" cy="479425"/>
          </a:xfrm>
          <a:prstGeom prst="rect">
            <a:avLst/>
          </a:prstGeom>
        </p:spPr>
        <p:txBody>
          <a:bodyPr vert="horz" lIns="91440" tIns="45720" rIns="91440" bIns="45720" rtlCol="0"/>
          <a:lstStyle>
            <a:lvl1pPr algn="r">
              <a:defRPr sz="1200"/>
            </a:lvl1pPr>
          </a:lstStyle>
          <a:p>
            <a:fld id="{1CF37201-6FBF-44B7-99A6-E423F0D23FF2}" type="datetimeFigureOut">
              <a:rPr lang="en-US" smtClean="0"/>
              <a:t>5/17/2017</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31838" y="4560888"/>
            <a:ext cx="5851525" cy="43195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20188"/>
            <a:ext cx="3170238" cy="4794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143375" y="9120188"/>
            <a:ext cx="3170238" cy="479425"/>
          </a:xfrm>
          <a:prstGeom prst="rect">
            <a:avLst/>
          </a:prstGeom>
        </p:spPr>
        <p:txBody>
          <a:bodyPr vert="horz" lIns="91440" tIns="45720" rIns="91440" bIns="45720" rtlCol="0" anchor="b"/>
          <a:lstStyle>
            <a:lvl1pPr algn="r">
              <a:defRPr sz="1200"/>
            </a:lvl1pPr>
          </a:lstStyle>
          <a:p>
            <a:fld id="{F37BE3D2-F798-49C8-A23C-C475EFA66B17}" type="slidenum">
              <a:rPr lang="en-US" smtClean="0"/>
              <a:t>‹#›</a:t>
            </a:fld>
            <a:endParaRPr lang="en-US"/>
          </a:p>
        </p:txBody>
      </p:sp>
    </p:spTree>
    <p:extLst>
      <p:ext uri="{BB962C8B-B14F-4D97-AF65-F5344CB8AC3E}">
        <p14:creationId xmlns:p14="http://schemas.microsoft.com/office/powerpoint/2010/main" val="37993500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478730C-4449-4031-9905-5BDB0CDF318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778081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478730C-4449-4031-9905-5BDB0CDF318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212343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478730C-4449-4031-9905-5BDB0CDF318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308471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478730C-4449-4031-9905-5BDB0CDF318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240759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478730C-4449-4031-9905-5BDB0CDF318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210749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478730C-4449-4031-9905-5BDB0CDF318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340803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478730C-4449-4031-9905-5BDB0CDF3180}" type="slidenum">
              <a:rPr lang="en-US" smtClean="0"/>
              <a:t>47</a:t>
            </a:fld>
            <a:endParaRPr lang="en-US"/>
          </a:p>
        </p:txBody>
      </p:sp>
    </p:spTree>
    <p:extLst>
      <p:ext uri="{BB962C8B-B14F-4D97-AF65-F5344CB8AC3E}">
        <p14:creationId xmlns:p14="http://schemas.microsoft.com/office/powerpoint/2010/main" val="40813272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478730C-4449-4031-9905-5BDB0CDF3180}" type="slidenum">
              <a:rPr lang="en-US" smtClean="0"/>
              <a:t>48</a:t>
            </a:fld>
            <a:endParaRPr lang="en-US"/>
          </a:p>
        </p:txBody>
      </p:sp>
    </p:spTree>
    <p:extLst>
      <p:ext uri="{BB962C8B-B14F-4D97-AF65-F5344CB8AC3E}">
        <p14:creationId xmlns:p14="http://schemas.microsoft.com/office/powerpoint/2010/main" val="41709181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478730C-4449-4031-9905-5BDB0CDF318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946408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478730C-4449-4031-9905-5BDB0CDF318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712722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478730C-4449-4031-9905-5BDB0CDF318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985569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2465909007"/>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0147587"/>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447800"/>
            <a:ext cx="2057400" cy="75739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447800"/>
            <a:ext cx="6019800" cy="7573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21935323"/>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1447800"/>
            <a:ext cx="8229600" cy="1143000"/>
          </a:xfrm>
        </p:spPr>
        <p:txBody>
          <a:bodyPr/>
          <a:lstStyle/>
          <a:p>
            <a:r>
              <a:rPr lang="en-US"/>
              <a:t>Click to edit Master title style</a:t>
            </a:r>
          </a:p>
        </p:txBody>
      </p:sp>
      <p:sp>
        <p:nvSpPr>
          <p:cNvPr id="3" name="Content Placeholder 2"/>
          <p:cNvSpPr>
            <a:spLocks noGrp="1"/>
          </p:cNvSpPr>
          <p:nvPr>
            <p:ph sz="quarter" idx="1"/>
          </p:nvPr>
        </p:nvSpPr>
        <p:spPr>
          <a:xfrm>
            <a:off x="457200" y="1600200"/>
            <a:ext cx="4038600" cy="21859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59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3938588"/>
            <a:ext cx="4038600" cy="218757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3938588"/>
            <a:ext cx="4038600" cy="218757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65058980"/>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447800"/>
            <a:ext cx="8229600" cy="1143000"/>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59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3938588"/>
            <a:ext cx="4038600" cy="218757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59794626"/>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5/17/2017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17088809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5/17/2017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6785269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5/17/2017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25891309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5/17/2017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42040786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5/17/2017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34068596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5/17/2017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31278569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75280084"/>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5/17/2017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36968751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28867323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5259930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5/17/2017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387742855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5/17/2017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169698785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B5EE9899-A066-4960-A043-FBF1F1CCB26E}"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771479222"/>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0D7798EE-253E-4109-BCDE-C8C2F0FD253F}"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85080220"/>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AC14D18E-A973-4BDE-801D-A0227068345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400024663"/>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34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244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51895D7D-AD7F-441D-8E1E-F97AECFBF219}"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30420421"/>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DA1D07AA-423B-4D10-8D88-C382A1C17CE2}"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409275851"/>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665066761"/>
      </p:ext>
    </p:extLst>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2A8CFA84-E602-45F1-A552-A04FAA3CC39B}"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872106734"/>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74CA3DDE-B2B4-4CE6-8A90-527E44A9179C}"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781214581"/>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731E1DD8-3EE9-4DA2-8560-D1E0835E8D52}"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038866220"/>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EFD0BF66-E930-40A7-85B4-61F72300159F}"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217561926"/>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02A8BB57-782A-4150-8829-355D2223FEDF}"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58397005"/>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274638"/>
            <a:ext cx="207645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7695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A21D79BD-17E2-4B0F-8855-43E7C23E9DB0}" type="slidenum">
              <a:rPr lang="en-US">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205661858"/>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2898802"/>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99304992"/>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00232717"/>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4935766"/>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913601245"/>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836480733"/>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image" Target="../media/image1.jpe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bwMode="auto">
          <a:xfrm>
            <a:off x="457200" y="-14478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Historic Bridges</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med"/>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5/17/2017</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1818938084"/>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screen"/>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5334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vl1pPr>
          </a:lstStyle>
          <a:p>
            <a:endParaRPr lang="en-US" b="0">
              <a:solidFill>
                <a:srgbClr val="000000"/>
              </a:solidFill>
              <a:latin typeface="Arial" charset="0"/>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endParaRPr lang="en-US" b="0">
              <a:solidFill>
                <a:srgbClr val="000000"/>
              </a:solidFill>
              <a:latin typeface="Arial" charset="0"/>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fld id="{07F987EA-CE7B-4374-9633-1018CD79D8DF}" type="slidenum">
              <a:rPr lang="en-US" b="0">
                <a:solidFill>
                  <a:srgbClr val="000000"/>
                </a:solidFill>
                <a:latin typeface="Arial" charset="0"/>
              </a:rPr>
              <a:pPr/>
              <a:t>‹#›</a:t>
            </a:fld>
            <a:endParaRPr lang="en-US" b="0">
              <a:solidFill>
                <a:srgbClr val="000000"/>
              </a:solidFill>
              <a:latin typeface="Arial" charset="0"/>
            </a:endParaRPr>
          </a:p>
        </p:txBody>
      </p:sp>
    </p:spTree>
    <p:extLst>
      <p:ext uri="{BB962C8B-B14F-4D97-AF65-F5344CB8AC3E}">
        <p14:creationId xmlns:p14="http://schemas.microsoft.com/office/powerpoint/2010/main" val="2891157313"/>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ransition/>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Verdana" pitchFamily="34" charset="0"/>
        </a:defRPr>
      </a:lvl2pPr>
      <a:lvl3pPr algn="ctr" rtl="0" fontAlgn="base">
        <a:spcBef>
          <a:spcPct val="0"/>
        </a:spcBef>
        <a:spcAft>
          <a:spcPct val="0"/>
        </a:spcAft>
        <a:defRPr sz="4400">
          <a:solidFill>
            <a:schemeClr val="tx2"/>
          </a:solidFill>
          <a:latin typeface="Verdana" pitchFamily="34" charset="0"/>
        </a:defRPr>
      </a:lvl3pPr>
      <a:lvl4pPr algn="ctr" rtl="0" fontAlgn="base">
        <a:spcBef>
          <a:spcPct val="0"/>
        </a:spcBef>
        <a:spcAft>
          <a:spcPct val="0"/>
        </a:spcAft>
        <a:defRPr sz="4400">
          <a:solidFill>
            <a:schemeClr val="tx2"/>
          </a:solidFill>
          <a:latin typeface="Verdana" pitchFamily="34" charset="0"/>
        </a:defRPr>
      </a:lvl4pPr>
      <a:lvl5pPr algn="ctr" rtl="0" fontAlgn="base">
        <a:spcBef>
          <a:spcPct val="0"/>
        </a:spcBef>
        <a:spcAft>
          <a:spcPct val="0"/>
        </a:spcAft>
        <a:defRPr sz="4400">
          <a:solidFill>
            <a:schemeClr val="tx2"/>
          </a:solidFill>
          <a:latin typeface="Verdana" pitchFamily="34" charset="0"/>
        </a:defRPr>
      </a:lvl5pPr>
      <a:lvl6pPr marL="457200" algn="ctr" rtl="0" fontAlgn="base">
        <a:spcBef>
          <a:spcPct val="0"/>
        </a:spcBef>
        <a:spcAft>
          <a:spcPct val="0"/>
        </a:spcAft>
        <a:defRPr sz="4400">
          <a:solidFill>
            <a:schemeClr val="tx2"/>
          </a:solidFill>
          <a:latin typeface="Verdana" pitchFamily="34" charset="0"/>
        </a:defRPr>
      </a:lvl6pPr>
      <a:lvl7pPr marL="914400" algn="ctr" rtl="0" fontAlgn="base">
        <a:spcBef>
          <a:spcPct val="0"/>
        </a:spcBef>
        <a:spcAft>
          <a:spcPct val="0"/>
        </a:spcAft>
        <a:defRPr sz="4400">
          <a:solidFill>
            <a:schemeClr val="tx2"/>
          </a:solidFill>
          <a:latin typeface="Verdana" pitchFamily="34" charset="0"/>
        </a:defRPr>
      </a:lvl7pPr>
      <a:lvl8pPr marL="1371600" algn="ctr" rtl="0" fontAlgn="base">
        <a:spcBef>
          <a:spcPct val="0"/>
        </a:spcBef>
        <a:spcAft>
          <a:spcPct val="0"/>
        </a:spcAft>
        <a:defRPr sz="4400">
          <a:solidFill>
            <a:schemeClr val="tx2"/>
          </a:solidFill>
          <a:latin typeface="Verdana" pitchFamily="34" charset="0"/>
        </a:defRPr>
      </a:lvl8pPr>
      <a:lvl9pPr marL="1828800" algn="ctr" rtl="0" fontAlgn="base">
        <a:spcBef>
          <a:spcPct val="0"/>
        </a:spcBef>
        <a:spcAft>
          <a:spcPct val="0"/>
        </a:spcAft>
        <a:defRPr sz="4400">
          <a:solidFill>
            <a:schemeClr val="tx2"/>
          </a:solidFill>
          <a:latin typeface="Verdana" pitchFamily="34"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8.png"/><Relationship Id="rId7" Type="http://schemas.openxmlformats.org/officeDocument/2006/relationships/image" Target="../media/image26.jpe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0.gif"/><Relationship Id="rId5" Type="http://schemas.openxmlformats.org/officeDocument/2006/relationships/slide" Target="slide4.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28.jpg"/><Relationship Id="rId5" Type="http://schemas.openxmlformats.org/officeDocument/2006/relationships/image" Target="../media/image10.gif"/><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29.jpg"/><Relationship Id="rId5" Type="http://schemas.openxmlformats.org/officeDocument/2006/relationships/image" Target="../media/image10.gif"/><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31.jp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30.jpg"/><Relationship Id="rId5" Type="http://schemas.openxmlformats.org/officeDocument/2006/relationships/image" Target="../media/image10.gif"/><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33.jpe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32.jpg"/><Relationship Id="rId5" Type="http://schemas.openxmlformats.org/officeDocument/2006/relationships/image" Target="../media/image10.gif"/><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35.jpe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10.gif"/><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37.jp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10.gif"/><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39.jp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38.jpg"/><Relationship Id="rId5" Type="http://schemas.openxmlformats.org/officeDocument/2006/relationships/image" Target="../media/image10.gif"/><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8" Type="http://schemas.openxmlformats.org/officeDocument/2006/relationships/image" Target="../media/image42.jpg"/><Relationship Id="rId3" Type="http://schemas.openxmlformats.org/officeDocument/2006/relationships/image" Target="../media/image8.png"/><Relationship Id="rId7" Type="http://schemas.openxmlformats.org/officeDocument/2006/relationships/image" Target="../media/image41.jpe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40.jpeg"/><Relationship Id="rId11" Type="http://schemas.openxmlformats.org/officeDocument/2006/relationships/image" Target="../media/image45.jpg"/><Relationship Id="rId5" Type="http://schemas.openxmlformats.org/officeDocument/2006/relationships/image" Target="../media/image10.gif"/><Relationship Id="rId10" Type="http://schemas.openxmlformats.org/officeDocument/2006/relationships/image" Target="../media/image44.jpg"/><Relationship Id="rId4" Type="http://schemas.openxmlformats.org/officeDocument/2006/relationships/image" Target="../media/image9.png"/><Relationship Id="rId9" Type="http://schemas.openxmlformats.org/officeDocument/2006/relationships/image" Target="../media/image43.jpeg"/></Relationships>
</file>

<file path=ppt/slides/_rels/slide19.xml.rels><?xml version="1.0" encoding="UTF-8" standalone="yes"?>
<Relationships xmlns="http://schemas.openxmlformats.org/package/2006/relationships"><Relationship Id="rId8" Type="http://schemas.openxmlformats.org/officeDocument/2006/relationships/image" Target="../media/image48.gif"/><Relationship Id="rId3" Type="http://schemas.openxmlformats.org/officeDocument/2006/relationships/image" Target="../media/image8.png"/><Relationship Id="rId7" Type="http://schemas.openxmlformats.org/officeDocument/2006/relationships/image" Target="../media/image47.jp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46.jpeg"/><Relationship Id="rId5" Type="http://schemas.openxmlformats.org/officeDocument/2006/relationships/image" Target="../media/image10.gif"/><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0.xml"/><Relationship Id="rId6" Type="http://schemas.openxmlformats.org/officeDocument/2006/relationships/image" Target="../media/image6.gif"/><Relationship Id="rId5" Type="http://schemas.openxmlformats.org/officeDocument/2006/relationships/image" Target="../media/image5.png"/><Relationship Id="rId4" Type="http://schemas.openxmlformats.org/officeDocument/2006/relationships/image" Target="../media/image4.gif"/></Relationships>
</file>

<file path=ppt/slides/_rels/slide20.xml.rels><?xml version="1.0" encoding="UTF-8" standalone="yes"?>
<Relationships xmlns="http://schemas.openxmlformats.org/package/2006/relationships"><Relationship Id="rId8" Type="http://schemas.openxmlformats.org/officeDocument/2006/relationships/image" Target="../media/image51.emf"/><Relationship Id="rId3" Type="http://schemas.openxmlformats.org/officeDocument/2006/relationships/image" Target="../media/image8.png"/><Relationship Id="rId7" Type="http://schemas.openxmlformats.org/officeDocument/2006/relationships/image" Target="../media/image50.jp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49.jpg"/><Relationship Id="rId5" Type="http://schemas.openxmlformats.org/officeDocument/2006/relationships/image" Target="../media/image10.gif"/><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53.jpe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52.jpg"/><Relationship Id="rId5" Type="http://schemas.openxmlformats.org/officeDocument/2006/relationships/image" Target="../media/image10.gif"/><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8" Type="http://schemas.openxmlformats.org/officeDocument/2006/relationships/image" Target="../media/image55.jpeg"/><Relationship Id="rId3" Type="http://schemas.openxmlformats.org/officeDocument/2006/relationships/image" Target="../media/image8.png"/><Relationship Id="rId7" Type="http://schemas.openxmlformats.org/officeDocument/2006/relationships/image" Target="../media/image54.jpe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0.gif"/><Relationship Id="rId5" Type="http://schemas.openxmlformats.org/officeDocument/2006/relationships/slide" Target="slide4.xml"/><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8" Type="http://schemas.openxmlformats.org/officeDocument/2006/relationships/image" Target="../media/image58.jpeg"/><Relationship Id="rId3" Type="http://schemas.openxmlformats.org/officeDocument/2006/relationships/image" Target="../media/image7.png"/><Relationship Id="rId7" Type="http://schemas.openxmlformats.org/officeDocument/2006/relationships/image" Target="../media/image57.jpeg"/><Relationship Id="rId2" Type="http://schemas.openxmlformats.org/officeDocument/2006/relationships/image" Target="../media/image56.jpg"/><Relationship Id="rId1" Type="http://schemas.openxmlformats.org/officeDocument/2006/relationships/slideLayout" Target="../slideLayouts/slideLayout2.xml"/><Relationship Id="rId6" Type="http://schemas.openxmlformats.org/officeDocument/2006/relationships/image" Target="../media/image10.gif"/><Relationship Id="rId5" Type="http://schemas.openxmlformats.org/officeDocument/2006/relationships/image" Target="../media/image9.png"/><Relationship Id="rId10" Type="http://schemas.openxmlformats.org/officeDocument/2006/relationships/image" Target="../media/image60.jpeg"/><Relationship Id="rId4" Type="http://schemas.openxmlformats.org/officeDocument/2006/relationships/image" Target="../media/image8.png"/><Relationship Id="rId9" Type="http://schemas.openxmlformats.org/officeDocument/2006/relationships/image" Target="../media/image59.jpe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62.jp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61.jpg"/><Relationship Id="rId5" Type="http://schemas.openxmlformats.org/officeDocument/2006/relationships/image" Target="../media/image10.gif"/><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63.jpg"/><Relationship Id="rId5" Type="http://schemas.openxmlformats.org/officeDocument/2006/relationships/image" Target="../media/image10.gif"/><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8" Type="http://schemas.openxmlformats.org/officeDocument/2006/relationships/image" Target="../media/image66.jpeg"/><Relationship Id="rId3" Type="http://schemas.openxmlformats.org/officeDocument/2006/relationships/image" Target="../media/image8.png"/><Relationship Id="rId7" Type="http://schemas.openxmlformats.org/officeDocument/2006/relationships/image" Target="../media/image65.jpe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64.jpeg"/><Relationship Id="rId5" Type="http://schemas.openxmlformats.org/officeDocument/2006/relationships/image" Target="../media/image10.gif"/><Relationship Id="rId4" Type="http://schemas.openxmlformats.org/officeDocument/2006/relationships/image" Target="../media/image9.png"/></Relationships>
</file>

<file path=ppt/slides/_rels/slide27.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8.png"/><Relationship Id="rId7" Type="http://schemas.openxmlformats.org/officeDocument/2006/relationships/image" Target="../media/image68.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67.gif"/><Relationship Id="rId5" Type="http://schemas.openxmlformats.org/officeDocument/2006/relationships/image" Target="../media/image10.gif"/><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71.jpe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70.jpg"/><Relationship Id="rId5" Type="http://schemas.openxmlformats.org/officeDocument/2006/relationships/image" Target="../media/image10.gif"/><Relationship Id="rId4" Type="http://schemas.openxmlformats.org/officeDocument/2006/relationships/image" Target="../media/image9.png"/></Relationships>
</file>

<file path=ppt/slides/_rels/slide29.xml.rels><?xml version="1.0" encoding="UTF-8" standalone="yes"?>
<Relationships xmlns="http://schemas.openxmlformats.org/package/2006/relationships"><Relationship Id="rId8" Type="http://schemas.openxmlformats.org/officeDocument/2006/relationships/image" Target="../media/image74.jpeg"/><Relationship Id="rId3" Type="http://schemas.openxmlformats.org/officeDocument/2006/relationships/image" Target="../media/image8.png"/><Relationship Id="rId7" Type="http://schemas.openxmlformats.org/officeDocument/2006/relationships/image" Target="../media/image73.jpe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72.jpg"/><Relationship Id="rId11" Type="http://schemas.openxmlformats.org/officeDocument/2006/relationships/image" Target="../media/image77.jpeg"/><Relationship Id="rId5" Type="http://schemas.openxmlformats.org/officeDocument/2006/relationships/image" Target="../media/image10.gif"/><Relationship Id="rId10" Type="http://schemas.openxmlformats.org/officeDocument/2006/relationships/image" Target="../media/image76.jpeg"/><Relationship Id="rId4" Type="http://schemas.openxmlformats.org/officeDocument/2006/relationships/image" Target="../media/image9.png"/><Relationship Id="rId9" Type="http://schemas.openxmlformats.org/officeDocument/2006/relationships/image" Target="../media/image75.jpe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gif"/><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78.jpg"/><Relationship Id="rId5" Type="http://schemas.openxmlformats.org/officeDocument/2006/relationships/image" Target="../media/image10.gif"/><Relationship Id="rId4" Type="http://schemas.openxmlformats.org/officeDocument/2006/relationships/image" Target="../media/image9.png"/></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79.jpeg"/><Relationship Id="rId5" Type="http://schemas.openxmlformats.org/officeDocument/2006/relationships/image" Target="../media/image10.gif"/><Relationship Id="rId4" Type="http://schemas.openxmlformats.org/officeDocument/2006/relationships/image" Target="../media/image9.png"/></Relationships>
</file>

<file path=ppt/slides/_rels/slide32.xml.rels><?xml version="1.0" encoding="UTF-8" standalone="yes"?>
<Relationships xmlns="http://schemas.openxmlformats.org/package/2006/relationships"><Relationship Id="rId8" Type="http://schemas.openxmlformats.org/officeDocument/2006/relationships/image" Target="../media/image82.jpg"/><Relationship Id="rId3" Type="http://schemas.openxmlformats.org/officeDocument/2006/relationships/image" Target="../media/image8.png"/><Relationship Id="rId7" Type="http://schemas.openxmlformats.org/officeDocument/2006/relationships/image" Target="../media/image81.jpe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80.png"/><Relationship Id="rId5" Type="http://schemas.openxmlformats.org/officeDocument/2006/relationships/image" Target="../media/image10.gif"/><Relationship Id="rId4" Type="http://schemas.openxmlformats.org/officeDocument/2006/relationships/image" Target="../media/image9.png"/><Relationship Id="rId9" Type="http://schemas.openxmlformats.org/officeDocument/2006/relationships/image" Target="../media/image83.png"/></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84.png"/><Relationship Id="rId5" Type="http://schemas.openxmlformats.org/officeDocument/2006/relationships/image" Target="../media/image10.gif"/><Relationship Id="rId4" Type="http://schemas.openxmlformats.org/officeDocument/2006/relationships/image" Target="../media/image9.png"/></Relationships>
</file>

<file path=ppt/slides/_rels/slide34.xml.rels><?xml version="1.0" encoding="UTF-8" standalone="yes"?>
<Relationships xmlns="http://schemas.openxmlformats.org/package/2006/relationships"><Relationship Id="rId8" Type="http://schemas.openxmlformats.org/officeDocument/2006/relationships/image" Target="../media/image87.jpeg"/><Relationship Id="rId3" Type="http://schemas.openxmlformats.org/officeDocument/2006/relationships/image" Target="../media/image7.png"/><Relationship Id="rId7" Type="http://schemas.openxmlformats.org/officeDocument/2006/relationships/image" Target="../media/image86.jpeg"/><Relationship Id="rId2" Type="http://schemas.openxmlformats.org/officeDocument/2006/relationships/image" Target="../media/image85.jpg"/><Relationship Id="rId1" Type="http://schemas.openxmlformats.org/officeDocument/2006/relationships/slideLayout" Target="../slideLayouts/slideLayout2.xml"/><Relationship Id="rId6" Type="http://schemas.openxmlformats.org/officeDocument/2006/relationships/image" Target="../media/image10.gif"/><Relationship Id="rId5" Type="http://schemas.openxmlformats.org/officeDocument/2006/relationships/image" Target="../media/image9.png"/><Relationship Id="rId4" Type="http://schemas.openxmlformats.org/officeDocument/2006/relationships/image" Target="../media/image8.png"/></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89.jpe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88.jpg"/><Relationship Id="rId5" Type="http://schemas.openxmlformats.org/officeDocument/2006/relationships/image" Target="../media/image10.gif"/><Relationship Id="rId4" Type="http://schemas.openxmlformats.org/officeDocument/2006/relationships/image" Target="../media/image9.png"/></Relationships>
</file>

<file path=ppt/slides/_rels/slide36.xml.rels><?xml version="1.0" encoding="UTF-8" standalone="yes"?>
<Relationships xmlns="http://schemas.openxmlformats.org/package/2006/relationships"><Relationship Id="rId8" Type="http://schemas.openxmlformats.org/officeDocument/2006/relationships/image" Target="../media/image92.jpg"/><Relationship Id="rId3" Type="http://schemas.openxmlformats.org/officeDocument/2006/relationships/image" Target="../media/image8.png"/><Relationship Id="rId7" Type="http://schemas.openxmlformats.org/officeDocument/2006/relationships/image" Target="../media/image91.jp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0.jpg"/><Relationship Id="rId5" Type="http://schemas.openxmlformats.org/officeDocument/2006/relationships/image" Target="../media/image10.gif"/><Relationship Id="rId4" Type="http://schemas.openxmlformats.org/officeDocument/2006/relationships/image" Target="../media/image9.png"/></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94.jp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3.jpg"/><Relationship Id="rId5" Type="http://schemas.openxmlformats.org/officeDocument/2006/relationships/image" Target="../media/image10.gif"/><Relationship Id="rId4" Type="http://schemas.openxmlformats.org/officeDocument/2006/relationships/image" Target="../media/image9.png"/></Relationships>
</file>

<file path=ppt/slides/_rels/slide38.xml.rels><?xml version="1.0" encoding="UTF-8" standalone="yes"?>
<Relationships xmlns="http://schemas.openxmlformats.org/package/2006/relationships"><Relationship Id="rId8" Type="http://schemas.openxmlformats.org/officeDocument/2006/relationships/image" Target="../media/image97.jpg"/><Relationship Id="rId3" Type="http://schemas.openxmlformats.org/officeDocument/2006/relationships/image" Target="../media/image8.png"/><Relationship Id="rId7" Type="http://schemas.openxmlformats.org/officeDocument/2006/relationships/image" Target="../media/image96.jp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5.jpg"/><Relationship Id="rId5" Type="http://schemas.openxmlformats.org/officeDocument/2006/relationships/image" Target="../media/image10.gif"/><Relationship Id="rId4" Type="http://schemas.openxmlformats.org/officeDocument/2006/relationships/image" Target="../media/image9.png"/><Relationship Id="rId9" Type="http://schemas.openxmlformats.org/officeDocument/2006/relationships/image" Target="../media/image98.jpg"/></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0.jp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99.jpg"/><Relationship Id="rId5" Type="http://schemas.openxmlformats.org/officeDocument/2006/relationships/image" Target="../media/image10.gif"/><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gif"/><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slide" Target="slide4.xml"/><Relationship Id="rId5" Type="http://schemas.openxmlformats.org/officeDocument/2006/relationships/image" Target="../media/image13.jpeg"/><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2.jp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01.jpg"/><Relationship Id="rId5" Type="http://schemas.openxmlformats.org/officeDocument/2006/relationships/image" Target="../media/image10.gif"/><Relationship Id="rId4" Type="http://schemas.openxmlformats.org/officeDocument/2006/relationships/image" Target="../media/image9.png"/></Relationships>
</file>

<file path=ppt/slides/_rels/slide41.xml.rels><?xml version="1.0" encoding="UTF-8" standalone="yes"?>
<Relationships xmlns="http://schemas.openxmlformats.org/package/2006/relationships"><Relationship Id="rId8" Type="http://schemas.openxmlformats.org/officeDocument/2006/relationships/image" Target="../media/image105.jpg"/><Relationship Id="rId3" Type="http://schemas.openxmlformats.org/officeDocument/2006/relationships/image" Target="../media/image8.png"/><Relationship Id="rId7" Type="http://schemas.openxmlformats.org/officeDocument/2006/relationships/image" Target="../media/image104.jp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03.jpg"/><Relationship Id="rId5" Type="http://schemas.openxmlformats.org/officeDocument/2006/relationships/image" Target="../media/image10.gif"/><Relationship Id="rId4" Type="http://schemas.openxmlformats.org/officeDocument/2006/relationships/image" Target="../media/image9.png"/></Relationships>
</file>

<file path=ppt/slides/_rels/slide42.xml.rels><?xml version="1.0" encoding="UTF-8" standalone="yes"?>
<Relationships xmlns="http://schemas.openxmlformats.org/package/2006/relationships"><Relationship Id="rId8" Type="http://schemas.openxmlformats.org/officeDocument/2006/relationships/image" Target="../media/image108.jpg"/><Relationship Id="rId3" Type="http://schemas.openxmlformats.org/officeDocument/2006/relationships/image" Target="../media/image8.png"/><Relationship Id="rId7" Type="http://schemas.openxmlformats.org/officeDocument/2006/relationships/image" Target="../media/image107.jp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06.jpg"/><Relationship Id="rId5" Type="http://schemas.openxmlformats.org/officeDocument/2006/relationships/image" Target="../media/image10.gif"/><Relationship Id="rId4" Type="http://schemas.openxmlformats.org/officeDocument/2006/relationships/image" Target="../media/image9.png"/></Relationships>
</file>

<file path=ppt/slides/_rels/slide43.xml.rels><?xml version="1.0" encoding="UTF-8" standalone="yes"?>
<Relationships xmlns="http://schemas.openxmlformats.org/package/2006/relationships"><Relationship Id="rId8" Type="http://schemas.openxmlformats.org/officeDocument/2006/relationships/image" Target="../media/image113.jpeg"/><Relationship Id="rId3" Type="http://schemas.openxmlformats.org/officeDocument/2006/relationships/image" Target="../media/image12.png"/><Relationship Id="rId7" Type="http://schemas.openxmlformats.org/officeDocument/2006/relationships/image" Target="../media/image112.jpeg"/><Relationship Id="rId2" Type="http://schemas.openxmlformats.org/officeDocument/2006/relationships/notesSlide" Target="../notesSlides/notesSlide1.xml"/><Relationship Id="rId1" Type="http://schemas.openxmlformats.org/officeDocument/2006/relationships/slideLayout" Target="../slideLayouts/slideLayout14.xml"/><Relationship Id="rId6" Type="http://schemas.openxmlformats.org/officeDocument/2006/relationships/image" Target="../media/image111.jpeg"/><Relationship Id="rId5" Type="http://schemas.openxmlformats.org/officeDocument/2006/relationships/image" Target="../media/image110.jpeg"/><Relationship Id="rId4" Type="http://schemas.openxmlformats.org/officeDocument/2006/relationships/image" Target="../media/image109.jpeg"/></Relationships>
</file>

<file path=ppt/slides/_rels/slide4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image" Target="../media/image115.jpeg"/><Relationship Id="rId4" Type="http://schemas.openxmlformats.org/officeDocument/2006/relationships/image" Target="../media/image114.jpeg"/></Relationships>
</file>

<file path=ppt/slides/_rels/slide4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openxmlformats.org/officeDocument/2006/relationships/image" Target="../media/image116.png"/></Relationships>
</file>

<file path=ppt/slides/_rels/slide46.xml.rels><?xml version="1.0" encoding="UTF-8" standalone="yes"?>
<Relationships xmlns="http://schemas.openxmlformats.org/package/2006/relationships"><Relationship Id="rId3" Type="http://schemas.openxmlformats.org/officeDocument/2006/relationships/image" Target="../media/image117.jpeg"/><Relationship Id="rId7" Type="http://schemas.openxmlformats.org/officeDocument/2006/relationships/image" Target="../media/image120.jpeg"/><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image" Target="../media/image119.jpeg"/><Relationship Id="rId5" Type="http://schemas.openxmlformats.org/officeDocument/2006/relationships/image" Target="../media/image118.jpeg"/><Relationship Id="rId4" Type="http://schemas.openxmlformats.org/officeDocument/2006/relationships/image" Target="../media/image12.png"/></Relationships>
</file>

<file path=ppt/slides/_rels/slide4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4.xml"/><Relationship Id="rId4" Type="http://schemas.openxmlformats.org/officeDocument/2006/relationships/image" Target="../media/image121.jpeg"/></Relationships>
</file>

<file path=ppt/slides/_rels/slide48.xml.rels><?xml version="1.0" encoding="UTF-8" standalone="yes"?>
<Relationships xmlns="http://schemas.openxmlformats.org/package/2006/relationships"><Relationship Id="rId3" Type="http://schemas.openxmlformats.org/officeDocument/2006/relationships/image" Target="../media/image122.jpg"/><Relationship Id="rId7" Type="http://schemas.openxmlformats.org/officeDocument/2006/relationships/image" Target="../media/image125.jpg"/><Relationship Id="rId2" Type="http://schemas.openxmlformats.org/officeDocument/2006/relationships/notesSlide" Target="../notesSlides/notesSlide6.xml"/><Relationship Id="rId1" Type="http://schemas.openxmlformats.org/officeDocument/2006/relationships/slideLayout" Target="../slideLayouts/slideLayout14.xml"/><Relationship Id="rId6" Type="http://schemas.openxmlformats.org/officeDocument/2006/relationships/image" Target="../media/image124.jpeg"/><Relationship Id="rId5" Type="http://schemas.openxmlformats.org/officeDocument/2006/relationships/image" Target="../media/image123.jpg"/><Relationship Id="rId4" Type="http://schemas.openxmlformats.org/officeDocument/2006/relationships/image" Target="../media/image12.png"/></Relationships>
</file>

<file path=ppt/slides/_rels/slide4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4.xml"/><Relationship Id="rId4" Type="http://schemas.openxmlformats.org/officeDocument/2006/relationships/image" Target="../media/image126.jpe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4.jpeg"/><Relationship Id="rId1" Type="http://schemas.openxmlformats.org/officeDocument/2006/relationships/slideLayout" Target="../slideLayouts/slideLayout6.xml"/><Relationship Id="rId6" Type="http://schemas.openxmlformats.org/officeDocument/2006/relationships/image" Target="../media/image10.gif"/><Relationship Id="rId5" Type="http://schemas.openxmlformats.org/officeDocument/2006/relationships/slide" Target="slide4.xml"/><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4.xml"/><Relationship Id="rId5" Type="http://schemas.openxmlformats.org/officeDocument/2006/relationships/image" Target="../media/image128.jpeg"/><Relationship Id="rId4" Type="http://schemas.openxmlformats.org/officeDocument/2006/relationships/image" Target="../media/image127.jpeg"/></Relationships>
</file>

<file path=ppt/slides/_rels/slide5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4.xml"/><Relationship Id="rId5" Type="http://schemas.openxmlformats.org/officeDocument/2006/relationships/image" Target="../media/image130.jpg"/><Relationship Id="rId4" Type="http://schemas.openxmlformats.org/officeDocument/2006/relationships/image" Target="../media/image129.jpg"/></Relationships>
</file>

<file path=ppt/slides/_rels/slide5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4.xml"/><Relationship Id="rId4" Type="http://schemas.openxmlformats.org/officeDocument/2006/relationships/image" Target="../media/image131.jpg"/></Relationships>
</file>

<file path=ppt/slides/_rels/slide53.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35.png"/><Relationship Id="rId2" Type="http://schemas.openxmlformats.org/officeDocument/2006/relationships/notesSlide" Target="../notesSlides/notesSlide11.xml"/><Relationship Id="rId1" Type="http://schemas.openxmlformats.org/officeDocument/2006/relationships/slideLayout" Target="../slideLayouts/slideLayout14.xml"/><Relationship Id="rId6" Type="http://schemas.openxmlformats.org/officeDocument/2006/relationships/image" Target="../media/image134.png"/><Relationship Id="rId5" Type="http://schemas.openxmlformats.org/officeDocument/2006/relationships/image" Target="../media/image133.jpg"/><Relationship Id="rId4" Type="http://schemas.openxmlformats.org/officeDocument/2006/relationships/image" Target="../media/image132.png"/></Relationships>
</file>

<file path=ppt/slides/_rels/slide54.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7.jpe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36.jpg"/><Relationship Id="rId5" Type="http://schemas.openxmlformats.org/officeDocument/2006/relationships/image" Target="../media/image8.png"/><Relationship Id="rId4" Type="http://schemas.openxmlformats.org/officeDocument/2006/relationships/image" Target="../media/image10.gif"/></Relationships>
</file>

<file path=ppt/slides/_rels/slide5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9.jpe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38.jpeg"/><Relationship Id="rId5" Type="http://schemas.openxmlformats.org/officeDocument/2006/relationships/image" Target="../media/image8.png"/><Relationship Id="rId4" Type="http://schemas.openxmlformats.org/officeDocument/2006/relationships/image" Target="../media/image10.gif"/></Relationships>
</file>

<file path=ppt/slides/_rels/slide56.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40.png"/><Relationship Id="rId5" Type="http://schemas.openxmlformats.org/officeDocument/2006/relationships/image" Target="../media/image10.gif"/><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8" Type="http://schemas.openxmlformats.org/officeDocument/2006/relationships/image" Target="../media/image16.gif"/><Relationship Id="rId3" Type="http://schemas.openxmlformats.org/officeDocument/2006/relationships/image" Target="../media/image8.png"/><Relationship Id="rId7" Type="http://schemas.openxmlformats.org/officeDocument/2006/relationships/image" Target="../media/image15.gif"/><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0.gif"/><Relationship Id="rId5" Type="http://schemas.openxmlformats.org/officeDocument/2006/relationships/slide" Target="slide4.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gif"/><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slide" Target="slide4.xml"/><Relationship Id="rId5" Type="http://schemas.openxmlformats.org/officeDocument/2006/relationships/image" Target="../media/image17.jpe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8.png"/><Relationship Id="rId7" Type="http://schemas.openxmlformats.org/officeDocument/2006/relationships/image" Target="../media/image20.jpe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10" Type="http://schemas.openxmlformats.org/officeDocument/2006/relationships/image" Target="../media/image10.gif"/><Relationship Id="rId4" Type="http://schemas.openxmlformats.org/officeDocument/2006/relationships/image" Target="../media/image9.png"/><Relationship Id="rId9" Type="http://schemas.openxmlformats.org/officeDocument/2006/relationships/slide" Target="slide4.xml"/></Relationships>
</file>

<file path=ppt/slides/_rels/slide9.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7.png"/><Relationship Id="rId7" Type="http://schemas.openxmlformats.org/officeDocument/2006/relationships/image" Target="../media/image10.gif"/><Relationship Id="rId2" Type="http://schemas.openxmlformats.org/officeDocument/2006/relationships/image" Target="../media/image22.jpeg"/><Relationship Id="rId1" Type="http://schemas.openxmlformats.org/officeDocument/2006/relationships/slideLayout" Target="../slideLayouts/slideLayout2.xml"/><Relationship Id="rId6" Type="http://schemas.openxmlformats.org/officeDocument/2006/relationships/slide" Target="slide4.xml"/><Relationship Id="rId5" Type="http://schemas.openxmlformats.org/officeDocument/2006/relationships/image" Target="../media/image9.png"/><Relationship Id="rId10" Type="http://schemas.openxmlformats.org/officeDocument/2006/relationships/image" Target="../media/image25.jpeg"/><Relationship Id="rId4" Type="http://schemas.openxmlformats.org/officeDocument/2006/relationships/image" Target="../media/image8.png"/><Relationship Id="rId9"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11"/>
          <p:cNvSpPr>
            <a:spLocks noChangeArrowheads="1"/>
          </p:cNvSpPr>
          <p:nvPr/>
        </p:nvSpPr>
        <p:spPr bwMode="auto">
          <a:xfrm>
            <a:off x="0" y="0"/>
            <a:ext cx="9144000" cy="6858000"/>
          </a:xfrm>
          <a:prstGeom prst="rect">
            <a:avLst/>
          </a:prstGeom>
          <a:solidFill>
            <a:schemeClr val="tx2"/>
          </a:solidFill>
          <a:ln w="9525">
            <a:solidFill>
              <a:schemeClr val="tx1"/>
            </a:solidFill>
            <a:miter lim="800000"/>
            <a:headEnd/>
            <a:tailEnd/>
          </a:ln>
        </p:spPr>
        <p:txBody>
          <a:bodyPr wrap="none" anchor="ctr"/>
          <a:lstStyle/>
          <a:p>
            <a:pPr algn="ctr"/>
            <a:endParaRPr lang="en-US" dirty="0"/>
          </a:p>
        </p:txBody>
      </p:sp>
      <p:cxnSp>
        <p:nvCxnSpPr>
          <p:cNvPr id="7" name="Straight Connector 6"/>
          <p:cNvCxnSpPr/>
          <p:nvPr/>
        </p:nvCxnSpPr>
        <p:spPr bwMode="auto">
          <a:xfrm>
            <a:off x="0" y="0"/>
            <a:ext cx="9144000" cy="6858000"/>
          </a:xfrm>
          <a:prstGeom prst="line">
            <a:avLst/>
          </a:prstGeom>
          <a:solidFill>
            <a:schemeClr val="accent1"/>
          </a:solidFill>
          <a:ln w="63500" cap="flat" cmpd="sng" algn="ctr">
            <a:solidFill>
              <a:schemeClr val="tx1">
                <a:lumMod val="65000"/>
                <a:lumOff val="35000"/>
              </a:schemeClr>
            </a:solidFill>
            <a:prstDash val="solid"/>
            <a:round/>
            <a:headEnd type="none" w="med" len="med"/>
            <a:tailEnd type="none" w="med" len="med"/>
          </a:ln>
          <a:effectLst/>
        </p:spPr>
      </p:cxnSp>
      <p:cxnSp>
        <p:nvCxnSpPr>
          <p:cNvPr id="11" name="Straight Connector 10"/>
          <p:cNvCxnSpPr/>
          <p:nvPr/>
        </p:nvCxnSpPr>
        <p:spPr bwMode="auto">
          <a:xfrm rot="10800000" flipV="1">
            <a:off x="0" y="0"/>
            <a:ext cx="9144000" cy="6858000"/>
          </a:xfrm>
          <a:prstGeom prst="line">
            <a:avLst/>
          </a:prstGeom>
          <a:solidFill>
            <a:schemeClr val="accent1"/>
          </a:solidFill>
          <a:ln w="63500" cap="flat" cmpd="sng" algn="ctr">
            <a:solidFill>
              <a:schemeClr val="tx1">
                <a:lumMod val="65000"/>
                <a:lumOff val="35000"/>
              </a:schemeClr>
            </a:solidFill>
            <a:prstDash val="solid"/>
            <a:round/>
            <a:headEnd type="none" w="med" len="med"/>
            <a:tailEnd type="none" w="med" len="med"/>
          </a:ln>
          <a:effectLst/>
        </p:spPr>
      </p:cxnSp>
      <p:sp>
        <p:nvSpPr>
          <p:cNvPr id="107525" name="Rectangle 10"/>
          <p:cNvSpPr>
            <a:spLocks noGrp="1" noChangeArrowheads="1"/>
          </p:cNvSpPr>
          <p:nvPr>
            <p:ph type="title"/>
          </p:nvPr>
        </p:nvSpPr>
        <p:spPr>
          <a:xfrm>
            <a:off x="381000" y="-2362200"/>
            <a:ext cx="8229600" cy="1143000"/>
          </a:xfrm>
        </p:spPr>
        <p:txBody>
          <a:bodyPr/>
          <a:lstStyle/>
          <a:p>
            <a:pPr eaLnBrk="1" hangingPunct="1"/>
            <a:r>
              <a:rPr lang="en-US" dirty="0"/>
              <a:t>Starting Slide</a:t>
            </a:r>
          </a:p>
        </p:txBody>
      </p:sp>
      <p:sp>
        <p:nvSpPr>
          <p:cNvPr id="107526" name="Text Box 12"/>
          <p:cNvSpPr txBox="1">
            <a:spLocks noChangeArrowheads="1"/>
          </p:cNvSpPr>
          <p:nvPr/>
        </p:nvSpPr>
        <p:spPr bwMode="auto">
          <a:xfrm>
            <a:off x="0" y="4267200"/>
            <a:ext cx="9144000"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8000" dirty="0">
                <a:solidFill>
                  <a:srgbClr val="33CC33"/>
                </a:solidFill>
                <a:latin typeface="Arial" charset="0"/>
              </a:rPr>
              <a:t>Slides</a:t>
            </a:r>
            <a:br>
              <a:rPr lang="en-US" sz="8000" dirty="0">
                <a:solidFill>
                  <a:srgbClr val="33CC33"/>
                </a:solidFill>
                <a:latin typeface="Arial" charset="0"/>
              </a:rPr>
            </a:br>
            <a:r>
              <a:rPr lang="en-US" sz="8000" dirty="0">
                <a:solidFill>
                  <a:srgbClr val="33CC33"/>
                </a:solidFill>
                <a:latin typeface="Arial" charset="0"/>
              </a:rPr>
              <a:t>Ready</a:t>
            </a:r>
          </a:p>
        </p:txBody>
      </p:sp>
      <p:sp>
        <p:nvSpPr>
          <p:cNvPr id="5" name="Rectangle 4"/>
          <p:cNvSpPr/>
          <p:nvPr/>
        </p:nvSpPr>
        <p:spPr bwMode="auto">
          <a:xfrm>
            <a:off x="0" y="0"/>
            <a:ext cx="9144000" cy="6858000"/>
          </a:xfrm>
          <a:prstGeom prst="rect">
            <a:avLst/>
          </a:prstGeom>
          <a:noFill/>
          <a:ln w="127000" cap="flat" cmpd="sng" algn="ctr">
            <a:solidFill>
              <a:srgbClr val="002060"/>
            </a:solidFill>
            <a:prstDash val="solid"/>
            <a:round/>
            <a:headEnd type="none" w="med" len="med"/>
            <a:tailEnd type="none" w="med" len="med"/>
          </a:ln>
          <a:effectLst/>
        </p:spPr>
        <p:txBody>
          <a:bodyPr/>
          <a:lstStyle/>
          <a:p>
            <a:pPr algn="ctr">
              <a:defRPr/>
            </a:pPr>
            <a:endParaRPr lang="en-US" dirty="0">
              <a:solidFill>
                <a:schemeClr val="accent1">
                  <a:lumMod val="50000"/>
                </a:schemeClr>
              </a:solidFill>
            </a:endParaRPr>
          </a:p>
        </p:txBody>
      </p:sp>
      <p:sp>
        <p:nvSpPr>
          <p:cNvPr id="107528" name="TextBox 11"/>
          <p:cNvSpPr txBox="1">
            <a:spLocks noChangeArrowheads="1"/>
          </p:cNvSpPr>
          <p:nvPr/>
        </p:nvSpPr>
        <p:spPr bwMode="auto">
          <a:xfrm>
            <a:off x="1676400" y="152400"/>
            <a:ext cx="579120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r>
              <a:rPr lang="en-US" sz="6000" dirty="0">
                <a:solidFill>
                  <a:srgbClr val="33CC33"/>
                </a:solidFill>
                <a:latin typeface="Arial" charset="0"/>
              </a:rPr>
              <a:t>Projector  Test Screen</a:t>
            </a:r>
            <a:endParaRPr lang="en-US" sz="6000" dirty="0"/>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4"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7655"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a:solidFill>
                  <a:schemeClr val="tx1"/>
                </a:solidFill>
                <a:latin typeface="Arial" charset="0"/>
              </a:rPr>
              <a:t>Phoenix Columns</a:t>
            </a:r>
          </a:p>
        </p:txBody>
      </p:sp>
      <p:pic>
        <p:nvPicPr>
          <p:cNvPr id="27656"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7"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8"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9" name="Rectangle 8"/>
          <p:cNvSpPr>
            <a:spLocks noGrp="1" noChangeArrowheads="1"/>
          </p:cNvSpPr>
          <p:nvPr>
            <p:ph type="title"/>
          </p:nvPr>
        </p:nvSpPr>
        <p:spPr>
          <a:xfrm>
            <a:off x="609600" y="-1143000"/>
            <a:ext cx="8229600" cy="1143000"/>
          </a:xfrm>
        </p:spPr>
        <p:txBody>
          <a:bodyPr/>
          <a:lstStyle/>
          <a:p>
            <a:pPr eaLnBrk="1" hangingPunct="1"/>
            <a:r>
              <a:rPr lang="en-US" sz="3600" b="1" smtClean="0"/>
              <a:t>Iron and Steel – Phoenix Columns</a:t>
            </a:r>
          </a:p>
        </p:txBody>
      </p:sp>
      <p:sp>
        <p:nvSpPr>
          <p:cNvPr id="27660" name="Text Box 9"/>
          <p:cNvSpPr txBox="1">
            <a:spLocks noChangeArrowheads="1"/>
          </p:cNvSpPr>
          <p:nvPr/>
        </p:nvSpPr>
        <p:spPr bwMode="auto">
          <a:xfrm>
            <a:off x="0" y="5484813"/>
            <a:ext cx="9144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endParaRPr lang="en-US" sz="2800" b="0">
              <a:latin typeface="Arial" charset="0"/>
            </a:endParaRPr>
          </a:p>
        </p:txBody>
      </p:sp>
      <p:sp>
        <p:nvSpPr>
          <p:cNvPr id="27661" name="Text Box 10"/>
          <p:cNvSpPr txBox="1">
            <a:spLocks noChangeArrowheads="1"/>
          </p:cNvSpPr>
          <p:nvPr/>
        </p:nvSpPr>
        <p:spPr bwMode="auto">
          <a:xfrm>
            <a:off x="6553199" y="1470154"/>
            <a:ext cx="2590801" cy="4832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sz="2800" b="0" dirty="0" smtClean="0">
                <a:latin typeface="Arial" charset="0"/>
              </a:rPr>
              <a:t>Drawings from a company catalogue show the rolled sections for Phoenix Columns and sample resulting riveted columns.</a:t>
            </a:r>
            <a:endParaRPr lang="en-US" sz="2800" b="0" dirty="0">
              <a:latin typeface="Arial" charset="0"/>
            </a:endParaRPr>
          </a:p>
        </p:txBody>
      </p:sp>
      <p:pic>
        <p:nvPicPr>
          <p:cNvPr id="15" name="Picture 13">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8" name="Picture 2" descr="G:\HistoricBridges.org\Resources\Programs\Resize Drag and Drop\Resize to 1600\11.jpg"/>
          <p:cNvPicPr>
            <a:picLocks noChangeAspect="1" noChangeArrowheads="1"/>
          </p:cNvPicPr>
          <p:nvPr/>
        </p:nvPicPr>
        <p:blipFill rotWithShape="1">
          <a:blip r:embed="rId7">
            <a:extLst>
              <a:ext uri="{28A0092B-C50C-407E-A947-70E740481C1C}">
                <a14:useLocalDpi xmlns:a14="http://schemas.microsoft.com/office/drawing/2010/main" val="0"/>
              </a:ext>
            </a:extLst>
          </a:blip>
          <a:srcRect l="11722" t="11466" r="8240" b="5873"/>
          <a:stretch/>
        </p:blipFill>
        <p:spPr bwMode="auto">
          <a:xfrm>
            <a:off x="0" y="914400"/>
            <a:ext cx="3182985" cy="5943600"/>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G:\HistoricBridges.org\Resources\Programs\Resize Drag and Drop\Resize to 1600\BookReaderImages.jpg"/>
          <p:cNvPicPr>
            <a:picLocks noChangeAspect="1" noChangeArrowheads="1"/>
          </p:cNvPicPr>
          <p:nvPr/>
        </p:nvPicPr>
        <p:blipFill rotWithShape="1">
          <a:blip r:embed="rId8">
            <a:extLst>
              <a:ext uri="{28A0092B-C50C-407E-A947-70E740481C1C}">
                <a14:useLocalDpi xmlns:a14="http://schemas.microsoft.com/office/drawing/2010/main" val="0"/>
              </a:ext>
            </a:extLst>
          </a:blip>
          <a:srcRect l="11263" t="11037" r="6606" b="7683"/>
          <a:stretch/>
        </p:blipFill>
        <p:spPr bwMode="auto">
          <a:xfrm>
            <a:off x="3182984" y="936171"/>
            <a:ext cx="3370215" cy="59243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0565326"/>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5125"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Rectangle 8"/>
          <p:cNvSpPr>
            <a:spLocks noGrp="1" noChangeArrowheads="1"/>
          </p:cNvSpPr>
          <p:nvPr>
            <p:ph type="title"/>
          </p:nvPr>
        </p:nvSpPr>
        <p:spPr>
          <a:xfrm>
            <a:off x="2714625" y="64294"/>
            <a:ext cx="6429375" cy="685800"/>
          </a:xfrm>
        </p:spPr>
        <p:txBody>
          <a:bodyPr/>
          <a:lstStyle/>
          <a:p>
            <a:pPr eaLnBrk="1" hangingPunct="1"/>
            <a:r>
              <a:rPr lang="en-US" sz="3600" b="1" dirty="0" smtClean="0"/>
              <a:t>Phoenix Bridge</a:t>
            </a:r>
            <a:endParaRPr lang="en-US" sz="3600" b="1" dirty="0"/>
          </a:p>
        </p:txBody>
      </p:sp>
      <p:pic>
        <p:nvPicPr>
          <p:cNvPr id="16" name="Picture 13">
            <a:hlinkClick r:id="" action="ppaction://noaction"/>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rotWithShape="1">
          <a:blip r:embed="rId6">
            <a:extLst>
              <a:ext uri="{28A0092B-C50C-407E-A947-70E740481C1C}">
                <a14:useLocalDpi xmlns:a14="http://schemas.microsoft.com/office/drawing/2010/main" val="0"/>
              </a:ext>
            </a:extLst>
          </a:blip>
          <a:srcRect t="9312" b="17634"/>
          <a:stretch/>
        </p:blipFill>
        <p:spPr>
          <a:xfrm>
            <a:off x="762000" y="1002506"/>
            <a:ext cx="7848600" cy="3823677"/>
          </a:xfrm>
          <a:prstGeom prst="rect">
            <a:avLst/>
          </a:prstGeom>
        </p:spPr>
      </p:pic>
      <p:sp>
        <p:nvSpPr>
          <p:cNvPr id="12" name="Text Box 9"/>
          <p:cNvSpPr txBox="1">
            <a:spLocks noChangeArrowheads="1"/>
          </p:cNvSpPr>
          <p:nvPr/>
        </p:nvSpPr>
        <p:spPr bwMode="auto">
          <a:xfrm>
            <a:off x="152400" y="5074384"/>
            <a:ext cx="8991600"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342900" indent="-342900">
              <a:buFont typeface="Arial" panose="020B0604020202020204" pitchFamily="34" charset="0"/>
              <a:buChar char="•"/>
            </a:pPr>
            <a:r>
              <a:rPr lang="en-US" sz="2000" b="0" dirty="0"/>
              <a:t>Botetourt County, Virginia</a:t>
            </a:r>
          </a:p>
          <a:p>
            <a:pPr marL="342900" indent="-342900">
              <a:buFont typeface="Arial" panose="020B0604020202020204" pitchFamily="34" charset="0"/>
              <a:buChar char="•"/>
            </a:pPr>
            <a:r>
              <a:rPr lang="en-US" sz="2000" b="0" dirty="0"/>
              <a:t>Ball Park Road (Route 685) over Craig Creek</a:t>
            </a:r>
          </a:p>
          <a:p>
            <a:pPr marL="342900" indent="-342900">
              <a:buFont typeface="Arial" panose="020B0604020202020204" pitchFamily="34" charset="0"/>
              <a:buChar char="•"/>
            </a:pPr>
            <a:r>
              <a:rPr lang="en-US" sz="2000" b="0" dirty="0"/>
              <a:t>152 </a:t>
            </a:r>
            <a:r>
              <a:rPr lang="en-US" sz="2000" b="0" dirty="0" smtClean="0"/>
              <a:t>Foot Pratt </a:t>
            </a:r>
            <a:r>
              <a:rPr lang="en-US" sz="2000" b="0" dirty="0"/>
              <a:t>Truss </a:t>
            </a:r>
            <a:r>
              <a:rPr lang="en-US" sz="2000" b="0" dirty="0" smtClean="0"/>
              <a:t>Span</a:t>
            </a:r>
          </a:p>
          <a:p>
            <a:pPr marL="342900" indent="-342900">
              <a:buFont typeface="Arial" panose="020B0604020202020204" pitchFamily="34" charset="0"/>
              <a:buChar char="•"/>
            </a:pPr>
            <a:r>
              <a:rPr lang="en-US" sz="2000" b="0" dirty="0"/>
              <a:t>Built 1887, moved here in 1903 by C&amp;O Railroad; Converted to vehicular use in 1963.</a:t>
            </a:r>
          </a:p>
        </p:txBody>
      </p:sp>
    </p:spTree>
    <p:extLst>
      <p:ext uri="{BB962C8B-B14F-4D97-AF65-F5344CB8AC3E}">
        <p14:creationId xmlns:p14="http://schemas.microsoft.com/office/powerpoint/2010/main" val="1961423963"/>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5125"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Rectangle 8"/>
          <p:cNvSpPr>
            <a:spLocks noGrp="1" noChangeArrowheads="1"/>
          </p:cNvSpPr>
          <p:nvPr>
            <p:ph type="title"/>
          </p:nvPr>
        </p:nvSpPr>
        <p:spPr>
          <a:xfrm>
            <a:off x="2714625" y="64294"/>
            <a:ext cx="6429375" cy="685800"/>
          </a:xfrm>
        </p:spPr>
        <p:txBody>
          <a:bodyPr/>
          <a:lstStyle/>
          <a:p>
            <a:pPr eaLnBrk="1" hangingPunct="1"/>
            <a:r>
              <a:rPr lang="en-US" sz="3600" b="1" dirty="0"/>
              <a:t>Phoenix Bridge</a:t>
            </a:r>
          </a:p>
        </p:txBody>
      </p:sp>
      <p:pic>
        <p:nvPicPr>
          <p:cNvPr id="16" name="Picture 13">
            <a:hlinkClick r:id="" action="ppaction://noaction"/>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9"/>
          <p:cNvSpPr txBox="1">
            <a:spLocks noChangeArrowheads="1"/>
          </p:cNvSpPr>
          <p:nvPr/>
        </p:nvSpPr>
        <p:spPr bwMode="auto">
          <a:xfrm>
            <a:off x="152400" y="5074384"/>
            <a:ext cx="8991600"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342900" indent="-342900">
              <a:buFont typeface="Arial" panose="020B0604020202020204" pitchFamily="34" charset="0"/>
              <a:buChar char="•"/>
            </a:pPr>
            <a:r>
              <a:rPr lang="en-US" sz="2000" b="0" dirty="0" smtClean="0"/>
              <a:t>Significant for use of patented Phoenix columns.</a:t>
            </a:r>
          </a:p>
          <a:p>
            <a:pPr marL="342900" indent="-342900">
              <a:buFont typeface="Arial" panose="020B0604020202020204" pitchFamily="34" charset="0"/>
              <a:buChar char="•"/>
            </a:pPr>
            <a:endParaRPr lang="en-US" sz="2000" b="0" dirty="0" smtClean="0"/>
          </a:p>
          <a:p>
            <a:pPr marL="342900" indent="-342900">
              <a:buFont typeface="Arial" panose="020B0604020202020204" pitchFamily="34" charset="0"/>
              <a:buChar char="•"/>
            </a:pPr>
            <a:r>
              <a:rPr lang="en-US" sz="2000" b="0" dirty="0" smtClean="0"/>
              <a:t>Unique for its surviving ornamental builder plaque listing the actual Phoenix Bridge Company, rather than a contractor like Dean and Westbrook.</a:t>
            </a:r>
          </a:p>
        </p:txBody>
      </p:sp>
      <p:pic>
        <p:nvPicPr>
          <p:cNvPr id="3" name="Picture 2"/>
          <p:cNvPicPr>
            <a:picLocks noChangeAspect="1"/>
          </p:cNvPicPr>
          <p:nvPr/>
        </p:nvPicPr>
        <p:blipFill rotWithShape="1">
          <a:blip r:embed="rId6">
            <a:extLst>
              <a:ext uri="{28A0092B-C50C-407E-A947-70E740481C1C}">
                <a14:useLocalDpi xmlns:a14="http://schemas.microsoft.com/office/drawing/2010/main" val="0"/>
              </a:ext>
            </a:extLst>
          </a:blip>
          <a:srcRect t="21259"/>
          <a:stretch/>
        </p:blipFill>
        <p:spPr>
          <a:xfrm>
            <a:off x="762000" y="987893"/>
            <a:ext cx="7696201" cy="4041307"/>
          </a:xfrm>
          <a:prstGeom prst="rect">
            <a:avLst/>
          </a:prstGeom>
        </p:spPr>
      </p:pic>
    </p:spTree>
    <p:extLst>
      <p:ext uri="{BB962C8B-B14F-4D97-AF65-F5344CB8AC3E}">
        <p14:creationId xmlns:p14="http://schemas.microsoft.com/office/powerpoint/2010/main" val="4106722016"/>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5125"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Rectangle 8"/>
          <p:cNvSpPr>
            <a:spLocks noGrp="1" noChangeArrowheads="1"/>
          </p:cNvSpPr>
          <p:nvPr>
            <p:ph type="title"/>
          </p:nvPr>
        </p:nvSpPr>
        <p:spPr>
          <a:xfrm>
            <a:off x="2714625" y="64294"/>
            <a:ext cx="6429375" cy="685800"/>
          </a:xfrm>
        </p:spPr>
        <p:txBody>
          <a:bodyPr/>
          <a:lstStyle/>
          <a:p>
            <a:pPr eaLnBrk="1" hangingPunct="1"/>
            <a:r>
              <a:rPr lang="en-US" sz="3600" b="1" dirty="0" smtClean="0"/>
              <a:t>Two More Phoenix Trusses</a:t>
            </a:r>
            <a:endParaRPr lang="en-US" sz="3600" b="1" dirty="0"/>
          </a:p>
        </p:txBody>
      </p:sp>
      <p:pic>
        <p:nvPicPr>
          <p:cNvPr id="16" name="Picture 13">
            <a:hlinkClick r:id="" action="ppaction://noaction"/>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9"/>
          <p:cNvSpPr txBox="1">
            <a:spLocks noChangeArrowheads="1"/>
          </p:cNvSpPr>
          <p:nvPr/>
        </p:nvSpPr>
        <p:spPr bwMode="auto">
          <a:xfrm>
            <a:off x="152400" y="5074384"/>
            <a:ext cx="8991600"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342900" indent="-342900">
              <a:buFont typeface="Arial" panose="020B0604020202020204" pitchFamily="34" charset="0"/>
              <a:buChar char="•"/>
            </a:pPr>
            <a:r>
              <a:rPr lang="en-US" sz="2000" b="0" dirty="0"/>
              <a:t>Old Route 61 Wolf Creek Bridge </a:t>
            </a:r>
          </a:p>
          <a:p>
            <a:pPr marL="342900" indent="-342900">
              <a:buFont typeface="Arial" panose="020B0604020202020204" pitchFamily="34" charset="0"/>
              <a:buChar char="•"/>
            </a:pPr>
            <a:r>
              <a:rPr lang="en-US" sz="2000" b="0" dirty="0"/>
              <a:t>Bland County, Virginia (1891</a:t>
            </a:r>
            <a:r>
              <a:rPr lang="en-US" sz="2000" b="0" dirty="0" smtClean="0"/>
              <a:t>)</a:t>
            </a:r>
          </a:p>
          <a:p>
            <a:pPr marL="342900" indent="-342900">
              <a:buFont typeface="Arial" panose="020B0604020202020204" pitchFamily="34" charset="0"/>
              <a:buChar char="•"/>
            </a:pPr>
            <a:r>
              <a:rPr lang="en-US" sz="2000" b="0" dirty="0" smtClean="0"/>
              <a:t>Pratt through truss</a:t>
            </a:r>
            <a:endParaRPr lang="en-US" sz="2000" b="0" dirty="0"/>
          </a:p>
          <a:p>
            <a:pPr marL="342900" indent="-342900">
              <a:buFont typeface="Arial" panose="020B0604020202020204" pitchFamily="34" charset="0"/>
              <a:buChar char="•"/>
            </a:pPr>
            <a:r>
              <a:rPr lang="en-US" sz="2000" b="0" dirty="0" err="1"/>
              <a:t>Gleaves</a:t>
            </a:r>
            <a:r>
              <a:rPr lang="en-US" sz="2000" b="0" dirty="0"/>
              <a:t> Road (Route 619) Cripple Creek Bridge</a:t>
            </a:r>
          </a:p>
          <a:p>
            <a:pPr marL="342900" indent="-342900">
              <a:buFont typeface="Arial" panose="020B0604020202020204" pitchFamily="34" charset="0"/>
              <a:buChar char="•"/>
            </a:pPr>
            <a:r>
              <a:rPr lang="en-US" sz="2000" b="0" dirty="0"/>
              <a:t>Wythe County, Virginia (1880s Moved Here 1903)</a:t>
            </a:r>
          </a:p>
        </p:txBody>
      </p:sp>
      <p:pic>
        <p:nvPicPr>
          <p:cNvPr id="2" name="Picture 1"/>
          <p:cNvPicPr>
            <a:picLocks noChangeAspect="1"/>
          </p:cNvPicPr>
          <p:nvPr/>
        </p:nvPicPr>
        <p:blipFill rotWithShape="1">
          <a:blip r:embed="rId6" cstate="print">
            <a:extLst>
              <a:ext uri="{28A0092B-C50C-407E-A947-70E740481C1C}">
                <a14:useLocalDpi xmlns:a14="http://schemas.microsoft.com/office/drawing/2010/main" val="0"/>
              </a:ext>
            </a:extLst>
          </a:blip>
          <a:srcRect l="21076" r="15694"/>
          <a:stretch/>
        </p:blipFill>
        <p:spPr>
          <a:xfrm>
            <a:off x="143932" y="1005387"/>
            <a:ext cx="3589867" cy="3786188"/>
          </a:xfrm>
          <a:prstGeom prst="rect">
            <a:avLst/>
          </a:prstGeom>
        </p:spPr>
      </p:pic>
      <p:pic>
        <p:nvPicPr>
          <p:cNvPr id="3" name="Picture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810000" y="1145380"/>
            <a:ext cx="5334000" cy="3557111"/>
          </a:xfrm>
          <a:prstGeom prst="rect">
            <a:avLst/>
          </a:prstGeom>
        </p:spPr>
      </p:pic>
    </p:spTree>
    <p:extLst>
      <p:ext uri="{BB962C8B-B14F-4D97-AF65-F5344CB8AC3E}">
        <p14:creationId xmlns:p14="http://schemas.microsoft.com/office/powerpoint/2010/main" val="3552904136"/>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5125"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Rectangle 8"/>
          <p:cNvSpPr>
            <a:spLocks noGrp="1" noChangeArrowheads="1"/>
          </p:cNvSpPr>
          <p:nvPr>
            <p:ph type="title"/>
          </p:nvPr>
        </p:nvSpPr>
        <p:spPr>
          <a:xfrm>
            <a:off x="2714625" y="64294"/>
            <a:ext cx="6429375" cy="685800"/>
          </a:xfrm>
        </p:spPr>
        <p:txBody>
          <a:bodyPr/>
          <a:lstStyle/>
          <a:p>
            <a:pPr eaLnBrk="1" hangingPunct="1"/>
            <a:r>
              <a:rPr lang="en-US" sz="3600" b="1" dirty="0" smtClean="0"/>
              <a:t>CR-616 </a:t>
            </a:r>
            <a:r>
              <a:rPr lang="en-US" sz="3600" b="1" dirty="0" err="1" smtClean="0"/>
              <a:t>Wallens</a:t>
            </a:r>
            <a:r>
              <a:rPr lang="en-US" sz="3600" b="1" dirty="0" smtClean="0"/>
              <a:t> Creek</a:t>
            </a:r>
            <a:endParaRPr lang="en-US" sz="3600" b="1" dirty="0"/>
          </a:p>
        </p:txBody>
      </p:sp>
      <p:pic>
        <p:nvPicPr>
          <p:cNvPr id="16" name="Picture 13">
            <a:hlinkClick r:id="" action="ppaction://noaction"/>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9"/>
          <p:cNvSpPr txBox="1">
            <a:spLocks noChangeArrowheads="1"/>
          </p:cNvSpPr>
          <p:nvPr/>
        </p:nvSpPr>
        <p:spPr bwMode="auto">
          <a:xfrm>
            <a:off x="139430" y="4638126"/>
            <a:ext cx="89916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342900" indent="-342900">
              <a:buFont typeface="Arial" panose="020B0604020202020204" pitchFamily="34" charset="0"/>
              <a:buChar char="•"/>
            </a:pPr>
            <a:r>
              <a:rPr lang="en-US" sz="2400" b="0" dirty="0"/>
              <a:t>County Road 616 </a:t>
            </a:r>
            <a:r>
              <a:rPr lang="en-US" sz="2400" b="0" dirty="0" err="1"/>
              <a:t>Wallens</a:t>
            </a:r>
            <a:r>
              <a:rPr lang="en-US" sz="2400" b="0" dirty="0"/>
              <a:t> Creek Bridge</a:t>
            </a:r>
          </a:p>
          <a:p>
            <a:pPr marL="342900" indent="-342900">
              <a:buFont typeface="Arial" panose="020B0604020202020204" pitchFamily="34" charset="0"/>
              <a:buChar char="•"/>
            </a:pPr>
            <a:r>
              <a:rPr lang="en-US" sz="2400" b="0" dirty="0"/>
              <a:t>Lee County, Virginia</a:t>
            </a:r>
          </a:p>
          <a:p>
            <a:pPr marL="342900" indent="-342900">
              <a:buFont typeface="Arial" panose="020B0604020202020204" pitchFamily="34" charset="0"/>
              <a:buChar char="•"/>
            </a:pPr>
            <a:r>
              <a:rPr lang="en-US" sz="2400" b="0" dirty="0"/>
              <a:t>Listed date of 1932.</a:t>
            </a:r>
          </a:p>
          <a:p>
            <a:pPr marL="342900" indent="-342900">
              <a:buFont typeface="Arial" panose="020B0604020202020204" pitchFamily="34" charset="0"/>
              <a:buChar char="•"/>
            </a:pPr>
            <a:r>
              <a:rPr lang="en-US" sz="2400" b="0" dirty="0"/>
              <a:t>A rare 1880s pin-connected Warren former railroad bridge.</a:t>
            </a:r>
          </a:p>
        </p:txBody>
      </p:sp>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038" y="1010972"/>
            <a:ext cx="4646436" cy="3484827"/>
          </a:xfrm>
          <a:prstGeom prst="rect">
            <a:avLst/>
          </a:prstGeom>
        </p:spPr>
      </p:pic>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508852" y="1019438"/>
            <a:ext cx="4635148" cy="3476361"/>
          </a:xfrm>
          <a:prstGeom prst="rect">
            <a:avLst/>
          </a:prstGeom>
        </p:spPr>
      </p:pic>
    </p:spTree>
    <p:extLst>
      <p:ext uri="{BB962C8B-B14F-4D97-AF65-F5344CB8AC3E}">
        <p14:creationId xmlns:p14="http://schemas.microsoft.com/office/powerpoint/2010/main" val="204419709"/>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5125"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Rectangle 8"/>
          <p:cNvSpPr>
            <a:spLocks noGrp="1" noChangeArrowheads="1"/>
          </p:cNvSpPr>
          <p:nvPr>
            <p:ph type="title"/>
          </p:nvPr>
        </p:nvSpPr>
        <p:spPr>
          <a:xfrm>
            <a:off x="2714625" y="64294"/>
            <a:ext cx="6429375" cy="685800"/>
          </a:xfrm>
        </p:spPr>
        <p:txBody>
          <a:bodyPr/>
          <a:lstStyle/>
          <a:p>
            <a:pPr eaLnBrk="1" hangingPunct="1"/>
            <a:r>
              <a:rPr lang="en-US" sz="3600" b="1" dirty="0" smtClean="0"/>
              <a:t>Crab Run Bridge</a:t>
            </a:r>
            <a:endParaRPr lang="en-US" sz="3600" b="1" dirty="0"/>
          </a:p>
        </p:txBody>
      </p:sp>
      <p:pic>
        <p:nvPicPr>
          <p:cNvPr id="16" name="Picture 13">
            <a:hlinkClick r:id="" action="ppaction://noaction"/>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9"/>
          <p:cNvSpPr txBox="1">
            <a:spLocks noChangeArrowheads="1"/>
          </p:cNvSpPr>
          <p:nvPr/>
        </p:nvSpPr>
        <p:spPr bwMode="auto">
          <a:xfrm>
            <a:off x="76200" y="4724400"/>
            <a:ext cx="89916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342900" indent="-342900">
              <a:buFont typeface="Arial" panose="020B0604020202020204" pitchFamily="34" charset="0"/>
              <a:buChar char="•"/>
            </a:pPr>
            <a:r>
              <a:rPr lang="en-US" sz="2800" b="0" dirty="0"/>
              <a:t>Pony truss bridge over Crab Run on Route </a:t>
            </a:r>
            <a:r>
              <a:rPr lang="en-US" sz="2800" b="0" dirty="0" smtClean="0"/>
              <a:t>645</a:t>
            </a:r>
          </a:p>
          <a:p>
            <a:pPr marL="342900" indent="-342900">
              <a:buFont typeface="Arial" panose="020B0604020202020204" pitchFamily="34" charset="0"/>
              <a:buChar char="•"/>
            </a:pPr>
            <a:r>
              <a:rPr lang="en-US" sz="2800" b="0" dirty="0" smtClean="0"/>
              <a:t>Highland </a:t>
            </a:r>
            <a:r>
              <a:rPr lang="en-US" sz="2800" b="0" dirty="0"/>
              <a:t>County, Virginia</a:t>
            </a:r>
          </a:p>
          <a:p>
            <a:pPr marL="342900" indent="-342900">
              <a:buFont typeface="Arial" panose="020B0604020202020204" pitchFamily="34" charset="0"/>
              <a:buChar char="•"/>
            </a:pPr>
            <a:r>
              <a:rPr lang="en-US" sz="2800" b="0" dirty="0"/>
              <a:t>Built 1896 by the West Virginia Bridge Works</a:t>
            </a:r>
          </a:p>
        </p:txBody>
      </p:sp>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75384" y="1179248"/>
            <a:ext cx="4516216" cy="3011752"/>
          </a:xfrm>
          <a:prstGeom prst="rect">
            <a:avLst/>
          </a:prstGeom>
        </p:spPr>
      </p:pic>
      <p:pic>
        <p:nvPicPr>
          <p:cNvPr id="7" name="Picture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 y="1173956"/>
            <a:ext cx="4524153" cy="3017044"/>
          </a:xfrm>
          <a:prstGeom prst="rect">
            <a:avLst/>
          </a:prstGeom>
        </p:spPr>
      </p:pic>
    </p:spTree>
    <p:extLst>
      <p:ext uri="{BB962C8B-B14F-4D97-AF65-F5344CB8AC3E}">
        <p14:creationId xmlns:p14="http://schemas.microsoft.com/office/powerpoint/2010/main" val="1838998037"/>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5125"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Rectangle 8"/>
          <p:cNvSpPr>
            <a:spLocks noGrp="1" noChangeArrowheads="1"/>
          </p:cNvSpPr>
          <p:nvPr>
            <p:ph type="title"/>
          </p:nvPr>
        </p:nvSpPr>
        <p:spPr>
          <a:xfrm>
            <a:off x="2714625" y="64294"/>
            <a:ext cx="6429375" cy="685800"/>
          </a:xfrm>
        </p:spPr>
        <p:txBody>
          <a:bodyPr/>
          <a:lstStyle/>
          <a:p>
            <a:pPr eaLnBrk="1" hangingPunct="1"/>
            <a:r>
              <a:rPr lang="en-US" sz="3600" b="1" dirty="0" smtClean="0"/>
              <a:t>Crab Run Bridge</a:t>
            </a:r>
            <a:endParaRPr lang="en-US" sz="3600" b="1" dirty="0"/>
          </a:p>
        </p:txBody>
      </p:sp>
      <p:pic>
        <p:nvPicPr>
          <p:cNvPr id="16" name="Picture 13">
            <a:hlinkClick r:id="" action="ppaction://noaction"/>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9"/>
          <p:cNvSpPr txBox="1">
            <a:spLocks noChangeArrowheads="1"/>
          </p:cNvSpPr>
          <p:nvPr/>
        </p:nvSpPr>
        <p:spPr bwMode="auto">
          <a:xfrm>
            <a:off x="152400" y="5074384"/>
            <a:ext cx="89916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342900" indent="-342900">
              <a:buFont typeface="Arial" panose="020B0604020202020204" pitchFamily="34" charset="0"/>
              <a:buChar char="•"/>
            </a:pPr>
            <a:r>
              <a:rPr lang="en-US" sz="2000" b="0" dirty="0"/>
              <a:t>Extremely rare example of patented Lane truss built from railroad rails.</a:t>
            </a:r>
          </a:p>
          <a:p>
            <a:pPr marL="342900" indent="-342900">
              <a:buFont typeface="Arial" panose="020B0604020202020204" pitchFamily="34" charset="0"/>
              <a:buChar char="•"/>
            </a:pPr>
            <a:r>
              <a:rPr lang="en-US" sz="2000" b="0" dirty="0"/>
              <a:t>Lane Bridge Works was based in Painted Post, New York, and existed from ca. 1890 to 1901.  In 1890, company founder and civil engineer D. F. </a:t>
            </a:r>
            <a:r>
              <a:rPr lang="en-US" sz="2000" b="0" dirty="0" smtClean="0"/>
              <a:t>Lane patented the design and improved it in 1894.</a:t>
            </a:r>
            <a:endParaRPr lang="en-US" sz="2000" b="0" dirty="0"/>
          </a:p>
        </p:txBody>
      </p:sp>
      <p:pic>
        <p:nvPicPr>
          <p:cNvPr id="9" name="Picture 8"/>
          <p:cNvPicPr>
            <a:picLocks noChangeAspect="1"/>
          </p:cNvPicPr>
          <p:nvPr/>
        </p:nvPicPr>
        <p:blipFill rotWithShape="1">
          <a:blip r:embed="rId6" cstate="print">
            <a:extLst>
              <a:ext uri="{28A0092B-C50C-407E-A947-70E740481C1C}">
                <a14:useLocalDpi xmlns:a14="http://schemas.microsoft.com/office/drawing/2010/main" val="0"/>
              </a:ext>
            </a:extLst>
          </a:blip>
          <a:srcRect l="20834" t="20621" r="14166" b="54896"/>
          <a:stretch/>
        </p:blipFill>
        <p:spPr>
          <a:xfrm>
            <a:off x="533399" y="1085850"/>
            <a:ext cx="7949565" cy="2038350"/>
          </a:xfrm>
          <a:prstGeom prst="rect">
            <a:avLst/>
          </a:prstGeom>
        </p:spPr>
      </p:pic>
      <p:pic>
        <p:nvPicPr>
          <p:cNvPr id="10" name="Picture 9"/>
          <p:cNvPicPr>
            <a:picLocks noChangeAspect="1"/>
          </p:cNvPicPr>
          <p:nvPr/>
        </p:nvPicPr>
        <p:blipFill rotWithShape="1">
          <a:blip r:embed="rId6" cstate="print">
            <a:extLst>
              <a:ext uri="{28A0092B-C50C-407E-A947-70E740481C1C}">
                <a14:useLocalDpi xmlns:a14="http://schemas.microsoft.com/office/drawing/2010/main" val="0"/>
              </a:ext>
            </a:extLst>
          </a:blip>
          <a:srcRect l="18333" t="47552" r="76667" b="15724"/>
          <a:stretch/>
        </p:blipFill>
        <p:spPr>
          <a:xfrm rot="16200000">
            <a:off x="962025" y="104246"/>
            <a:ext cx="457200" cy="2286000"/>
          </a:xfrm>
          <a:prstGeom prst="rect">
            <a:avLst/>
          </a:prstGeom>
        </p:spPr>
      </p:pic>
      <p:pic>
        <p:nvPicPr>
          <p:cNvPr id="2" name="Picture 1"/>
          <p:cNvPicPr>
            <a:picLocks noChangeAspect="1"/>
          </p:cNvPicPr>
          <p:nvPr/>
        </p:nvPicPr>
        <p:blipFill rotWithShape="1">
          <a:blip r:embed="rId7" cstate="print">
            <a:extLst>
              <a:ext uri="{28A0092B-C50C-407E-A947-70E740481C1C}">
                <a14:useLocalDpi xmlns:a14="http://schemas.microsoft.com/office/drawing/2010/main" val="0"/>
              </a:ext>
            </a:extLst>
          </a:blip>
          <a:srcRect t="41253"/>
          <a:stretch/>
        </p:blipFill>
        <p:spPr>
          <a:xfrm>
            <a:off x="2181225" y="3123912"/>
            <a:ext cx="5057775" cy="1981488"/>
          </a:xfrm>
          <a:prstGeom prst="rect">
            <a:avLst/>
          </a:prstGeom>
        </p:spPr>
      </p:pic>
    </p:spTree>
    <p:extLst>
      <p:ext uri="{BB962C8B-B14F-4D97-AF65-F5344CB8AC3E}">
        <p14:creationId xmlns:p14="http://schemas.microsoft.com/office/powerpoint/2010/main" val="688094999"/>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5125"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Rectangle 8"/>
          <p:cNvSpPr>
            <a:spLocks noGrp="1" noChangeArrowheads="1"/>
          </p:cNvSpPr>
          <p:nvPr>
            <p:ph type="title"/>
          </p:nvPr>
        </p:nvSpPr>
        <p:spPr>
          <a:xfrm>
            <a:off x="2714625" y="64294"/>
            <a:ext cx="6429375" cy="685800"/>
          </a:xfrm>
        </p:spPr>
        <p:txBody>
          <a:bodyPr/>
          <a:lstStyle/>
          <a:p>
            <a:pPr eaLnBrk="1" hangingPunct="1"/>
            <a:r>
              <a:rPr lang="en-US" sz="3600" b="1" dirty="0" smtClean="0"/>
              <a:t>Featherbed Lane Bridge</a:t>
            </a:r>
            <a:endParaRPr lang="en-US" sz="3600" b="1" dirty="0"/>
          </a:p>
        </p:txBody>
      </p:sp>
      <p:pic>
        <p:nvPicPr>
          <p:cNvPr id="16" name="Picture 13">
            <a:hlinkClick r:id="" action="ppaction://noaction"/>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9"/>
          <p:cNvSpPr txBox="1">
            <a:spLocks noChangeArrowheads="1"/>
          </p:cNvSpPr>
          <p:nvPr/>
        </p:nvSpPr>
        <p:spPr bwMode="auto">
          <a:xfrm>
            <a:off x="141051" y="4220483"/>
            <a:ext cx="899160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342900" indent="-342900">
              <a:buFont typeface="Arial" panose="020B0604020202020204" pitchFamily="34" charset="0"/>
              <a:buChar char="•"/>
            </a:pPr>
            <a:r>
              <a:rPr lang="en-US" sz="2000" b="0" dirty="0"/>
              <a:t>Featherbed Lane (Route 673) over Catoctin </a:t>
            </a:r>
            <a:r>
              <a:rPr lang="en-US" sz="2000" b="0" dirty="0" smtClean="0"/>
              <a:t>Creek</a:t>
            </a:r>
          </a:p>
          <a:p>
            <a:pPr marL="342900" indent="-342900">
              <a:buFont typeface="Arial" panose="020B0604020202020204" pitchFamily="34" charset="0"/>
              <a:buChar char="•"/>
            </a:pPr>
            <a:r>
              <a:rPr lang="en-US" sz="2000" b="0" dirty="0"/>
              <a:t>Loudoun County, </a:t>
            </a:r>
            <a:r>
              <a:rPr lang="en-US" sz="2000" b="0" dirty="0" smtClean="0"/>
              <a:t>Virginia</a:t>
            </a:r>
          </a:p>
          <a:p>
            <a:pPr marL="342900" indent="-342900">
              <a:buFont typeface="Arial" panose="020B0604020202020204" pitchFamily="34" charset="0"/>
              <a:buChar char="•"/>
            </a:pPr>
            <a:r>
              <a:rPr lang="en-US" sz="2000" b="0" dirty="0"/>
              <a:t>Built 1889 </a:t>
            </a:r>
            <a:r>
              <a:rPr lang="en-US" sz="2000" b="0" dirty="0" smtClean="0"/>
              <a:t>on Leesburg </a:t>
            </a:r>
            <a:r>
              <a:rPr lang="en-US" sz="2000" b="0" dirty="0"/>
              <a:t>&amp; Alexandria Turnpike (Route 7) over Goose Creek. </a:t>
            </a:r>
            <a:endParaRPr lang="en-US" sz="2000" b="0" dirty="0" smtClean="0"/>
          </a:p>
          <a:p>
            <a:pPr marL="342900" indent="-342900">
              <a:buFont typeface="Arial" panose="020B0604020202020204" pitchFamily="34" charset="0"/>
              <a:buChar char="•"/>
            </a:pPr>
            <a:r>
              <a:rPr lang="en-US" sz="2000" b="0" dirty="0" smtClean="0"/>
              <a:t>Moved </a:t>
            </a:r>
            <a:r>
              <a:rPr lang="en-US" sz="2000" b="0" dirty="0"/>
              <a:t>here in 1932. </a:t>
            </a:r>
          </a:p>
          <a:p>
            <a:pPr marL="342900" indent="-342900">
              <a:buFont typeface="Arial" panose="020B0604020202020204" pitchFamily="34" charset="0"/>
              <a:buChar char="•"/>
            </a:pPr>
            <a:r>
              <a:rPr lang="en-US" sz="2000" b="0" dirty="0"/>
              <a:t>157 Foot pin-connected Pratt built by Variety Iron Works of Cleveland, Ohio</a:t>
            </a:r>
          </a:p>
        </p:txBody>
      </p:sp>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34000" y="1180572"/>
            <a:ext cx="3437001" cy="2765633"/>
          </a:xfrm>
          <a:prstGeom prst="rect">
            <a:avLst/>
          </a:prstGeom>
        </p:spPr>
      </p:pic>
      <p:pic>
        <p:nvPicPr>
          <p:cNvPr id="6" name="Picture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8599" y="1180573"/>
            <a:ext cx="4922827" cy="2765633"/>
          </a:xfrm>
          <a:prstGeom prst="rect">
            <a:avLst/>
          </a:prstGeom>
        </p:spPr>
      </p:pic>
    </p:spTree>
    <p:extLst>
      <p:ext uri="{BB962C8B-B14F-4D97-AF65-F5344CB8AC3E}">
        <p14:creationId xmlns:p14="http://schemas.microsoft.com/office/powerpoint/2010/main" val="2844183621"/>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5125"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Rectangle 8"/>
          <p:cNvSpPr>
            <a:spLocks noGrp="1" noChangeArrowheads="1"/>
          </p:cNvSpPr>
          <p:nvPr>
            <p:ph type="title"/>
          </p:nvPr>
        </p:nvSpPr>
        <p:spPr>
          <a:xfrm>
            <a:off x="2714625" y="64294"/>
            <a:ext cx="6429375" cy="685800"/>
          </a:xfrm>
        </p:spPr>
        <p:txBody>
          <a:bodyPr/>
          <a:lstStyle/>
          <a:p>
            <a:pPr eaLnBrk="1" hangingPunct="1"/>
            <a:r>
              <a:rPr lang="en-US" sz="3600" b="1" dirty="0" smtClean="0"/>
              <a:t>Featherbed Lane Bridge</a:t>
            </a:r>
            <a:endParaRPr lang="en-US" sz="3600" b="1" dirty="0"/>
          </a:p>
        </p:txBody>
      </p:sp>
      <p:pic>
        <p:nvPicPr>
          <p:cNvPr id="16" name="Picture 13">
            <a:hlinkClick r:id="" action="ppaction://noaction"/>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9"/>
          <p:cNvSpPr txBox="1">
            <a:spLocks noChangeArrowheads="1"/>
          </p:cNvSpPr>
          <p:nvPr/>
        </p:nvSpPr>
        <p:spPr bwMode="auto">
          <a:xfrm>
            <a:off x="76200" y="6096000"/>
            <a:ext cx="89916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r>
              <a:rPr lang="en-US" sz="2000" b="0" dirty="0" smtClean="0"/>
              <a:t>Variety </a:t>
            </a:r>
            <a:r>
              <a:rPr lang="en-US" sz="2000" b="0" dirty="0"/>
              <a:t>Iron Works of Cleveland, </a:t>
            </a:r>
            <a:r>
              <a:rPr lang="en-US" sz="2000" b="0" dirty="0" smtClean="0"/>
              <a:t>Ohio: Very few surviving bridges. Company did indeed build many structural iron and steel structures.</a:t>
            </a:r>
          </a:p>
        </p:txBody>
      </p:sp>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23403" y="1025204"/>
            <a:ext cx="1546040" cy="3200400"/>
          </a:xfrm>
          <a:prstGeom prst="rect">
            <a:avLst/>
          </a:prstGeom>
        </p:spPr>
      </p:pic>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200" y="983051"/>
            <a:ext cx="2161794" cy="3657600"/>
          </a:xfrm>
          <a:prstGeom prst="rect">
            <a:avLst/>
          </a:prstGeom>
        </p:spPr>
      </p:pic>
      <p:pic>
        <p:nvPicPr>
          <p:cNvPr id="7" name="Picture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477000" y="1025204"/>
            <a:ext cx="2489200" cy="1859121"/>
          </a:xfrm>
          <a:prstGeom prst="rect">
            <a:avLst/>
          </a:prstGeom>
        </p:spPr>
      </p:pic>
      <p:pic>
        <p:nvPicPr>
          <p:cNvPr id="8" name="Picture 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28599" y="4744886"/>
            <a:ext cx="3385597" cy="1186807"/>
          </a:xfrm>
          <a:prstGeom prst="rect">
            <a:avLst/>
          </a:prstGeom>
        </p:spPr>
      </p:pic>
      <p:pic>
        <p:nvPicPr>
          <p:cNvPr id="10" name="Picture 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507722" y="3010413"/>
            <a:ext cx="3938555" cy="2975605"/>
          </a:xfrm>
          <a:prstGeom prst="rect">
            <a:avLst/>
          </a:prstGeom>
        </p:spPr>
      </p:pic>
      <p:pic>
        <p:nvPicPr>
          <p:cNvPr id="11" name="Picture 1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826325" y="1040488"/>
            <a:ext cx="2565400" cy="1707594"/>
          </a:xfrm>
          <a:prstGeom prst="rect">
            <a:avLst/>
          </a:prstGeom>
        </p:spPr>
      </p:pic>
    </p:spTree>
    <p:extLst>
      <p:ext uri="{BB962C8B-B14F-4D97-AF65-F5344CB8AC3E}">
        <p14:creationId xmlns:p14="http://schemas.microsoft.com/office/powerpoint/2010/main" val="1916669156"/>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5125"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Rectangle 8"/>
          <p:cNvSpPr>
            <a:spLocks noGrp="1" noChangeArrowheads="1"/>
          </p:cNvSpPr>
          <p:nvPr>
            <p:ph type="title"/>
          </p:nvPr>
        </p:nvSpPr>
        <p:spPr>
          <a:xfrm>
            <a:off x="2714625" y="64294"/>
            <a:ext cx="6429375" cy="685800"/>
          </a:xfrm>
        </p:spPr>
        <p:txBody>
          <a:bodyPr/>
          <a:lstStyle/>
          <a:p>
            <a:pPr eaLnBrk="1" hangingPunct="1"/>
            <a:r>
              <a:rPr lang="en-US" sz="3600" b="1" dirty="0"/>
              <a:t>Linville </a:t>
            </a:r>
            <a:r>
              <a:rPr lang="en-US" sz="3600" b="1" dirty="0" smtClean="0"/>
              <a:t>Creek Bridge</a:t>
            </a:r>
            <a:endParaRPr lang="en-US" sz="3600" b="1" dirty="0"/>
          </a:p>
        </p:txBody>
      </p:sp>
      <p:pic>
        <p:nvPicPr>
          <p:cNvPr id="16" name="Picture 13">
            <a:hlinkClick r:id="" action="ppaction://noaction"/>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9"/>
          <p:cNvSpPr txBox="1">
            <a:spLocks noChangeArrowheads="1"/>
          </p:cNvSpPr>
          <p:nvPr/>
        </p:nvSpPr>
        <p:spPr bwMode="auto">
          <a:xfrm>
            <a:off x="0" y="5201384"/>
            <a:ext cx="8991600"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342900" indent="-342900">
              <a:buFont typeface="Arial" panose="020B0604020202020204" pitchFamily="34" charset="0"/>
              <a:buChar char="•"/>
            </a:pPr>
            <a:r>
              <a:rPr lang="en-US" sz="2000" b="0" dirty="0" err="1" smtClean="0"/>
              <a:t>Springbrook</a:t>
            </a:r>
            <a:r>
              <a:rPr lang="en-US" sz="2000" b="0" dirty="0" smtClean="0"/>
              <a:t> Road (Route 1421)</a:t>
            </a:r>
            <a:r>
              <a:rPr lang="en-US" sz="2000" b="0" dirty="0"/>
              <a:t> over Linville Creek</a:t>
            </a:r>
            <a:r>
              <a:rPr lang="en-US" sz="2000" b="0" dirty="0" smtClean="0"/>
              <a:t> </a:t>
            </a:r>
            <a:r>
              <a:rPr lang="en-US" sz="2000" b="0" dirty="0"/>
              <a:t>in Broadway </a:t>
            </a:r>
            <a:r>
              <a:rPr lang="en-US" sz="2000" b="0" dirty="0" smtClean="0"/>
              <a:t>Rockingham </a:t>
            </a:r>
            <a:r>
              <a:rPr lang="en-US" sz="2000" b="0" dirty="0"/>
              <a:t>County, Virginia</a:t>
            </a:r>
          </a:p>
          <a:p>
            <a:pPr marL="342900" indent="-342900">
              <a:buFont typeface="Arial" panose="020B0604020202020204" pitchFamily="34" charset="0"/>
              <a:buChar char="•"/>
            </a:pPr>
            <a:r>
              <a:rPr lang="en-US" sz="2000" b="0" dirty="0"/>
              <a:t>Built 1898 by Wrought Iron Bridge Co. of Canton, Ohio</a:t>
            </a:r>
          </a:p>
          <a:p>
            <a:pPr marL="342900" indent="-342900">
              <a:buFont typeface="Arial" panose="020B0604020202020204" pitchFamily="34" charset="0"/>
              <a:buChar char="•"/>
            </a:pPr>
            <a:r>
              <a:rPr lang="en-US" sz="2000" b="0" dirty="0"/>
              <a:t>136 foot </a:t>
            </a:r>
            <a:r>
              <a:rPr lang="en-US" sz="2000" b="0" dirty="0" err="1"/>
              <a:t>Thacher</a:t>
            </a:r>
            <a:r>
              <a:rPr lang="en-US" sz="2000" b="0" dirty="0"/>
              <a:t> truss.</a:t>
            </a:r>
          </a:p>
          <a:p>
            <a:pPr marL="342900" indent="-342900">
              <a:buFont typeface="Arial" panose="020B0604020202020204" pitchFamily="34" charset="0"/>
              <a:buChar char="•"/>
            </a:pPr>
            <a:r>
              <a:rPr lang="en-US" sz="2000" b="0" dirty="0"/>
              <a:t>Extremely rare, one of the few surviving </a:t>
            </a:r>
            <a:r>
              <a:rPr lang="en-US" sz="2000" b="0" dirty="0" err="1"/>
              <a:t>Thacher</a:t>
            </a:r>
            <a:r>
              <a:rPr lang="en-US" sz="2000" b="0" dirty="0"/>
              <a:t> trusses.</a:t>
            </a:r>
          </a:p>
        </p:txBody>
      </p:sp>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96560" y="977039"/>
            <a:ext cx="3695040" cy="2771280"/>
          </a:xfrm>
          <a:prstGeom prst="rect">
            <a:avLst/>
          </a:prstGeom>
        </p:spPr>
      </p:pic>
      <p:pic>
        <p:nvPicPr>
          <p:cNvPr id="4" name="Picture 3"/>
          <p:cNvPicPr>
            <a:picLocks noChangeAspect="1"/>
          </p:cNvPicPr>
          <p:nvPr/>
        </p:nvPicPr>
        <p:blipFill rotWithShape="1">
          <a:blip r:embed="rId7">
            <a:extLst>
              <a:ext uri="{28A0092B-C50C-407E-A947-70E740481C1C}">
                <a14:useLocalDpi xmlns:a14="http://schemas.microsoft.com/office/drawing/2010/main" val="0"/>
              </a:ext>
            </a:extLst>
          </a:blip>
          <a:srcRect l="10665" t="13695" r="8012"/>
          <a:stretch/>
        </p:blipFill>
        <p:spPr>
          <a:xfrm>
            <a:off x="38100" y="977039"/>
            <a:ext cx="5730923" cy="4052161"/>
          </a:xfrm>
          <a:prstGeom prst="rect">
            <a:avLst/>
          </a:prstGeom>
        </p:spPr>
      </p:pic>
      <p:pic>
        <p:nvPicPr>
          <p:cNvPr id="5" name="Picture 4"/>
          <p:cNvPicPr>
            <a:picLocks noChangeAspect="1"/>
          </p:cNvPicPr>
          <p:nvPr/>
        </p:nvPicPr>
        <p:blipFill rotWithShape="1">
          <a:blip r:embed="rId8">
            <a:extLst>
              <a:ext uri="{28A0092B-C50C-407E-A947-70E740481C1C}">
                <a14:useLocalDpi xmlns:a14="http://schemas.microsoft.com/office/drawing/2010/main" val="0"/>
              </a:ext>
            </a:extLst>
          </a:blip>
          <a:srcRect t="24293" b="7449"/>
          <a:stretch/>
        </p:blipFill>
        <p:spPr>
          <a:xfrm>
            <a:off x="2438400" y="3723270"/>
            <a:ext cx="6553200" cy="1371600"/>
          </a:xfrm>
          <a:prstGeom prst="rect">
            <a:avLst/>
          </a:prstGeom>
        </p:spPr>
      </p:pic>
    </p:spTree>
    <p:extLst>
      <p:ext uri="{BB962C8B-B14F-4D97-AF65-F5344CB8AC3E}">
        <p14:creationId xmlns:p14="http://schemas.microsoft.com/office/powerpoint/2010/main" val="1942110738"/>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183" name="Picture 15" descr="5"/>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1371600" y="-1971675"/>
            <a:ext cx="6305550" cy="197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2" name="Picture 14" descr="4"/>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1371600" y="6934200"/>
            <a:ext cx="630555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9" name="Picture 11" descr="1"/>
          <p:cNvPicPr>
            <a:picLocks noChangeAspect="1" noChangeArrowheads="1"/>
          </p:cNvPicPr>
          <p:nvPr/>
        </p:nvPicPr>
        <p:blipFill>
          <a:blip r:embed="rId4" cstate="screen"/>
          <a:stretch>
            <a:fillRect/>
          </a:stretch>
        </p:blipFill>
        <p:spPr bwMode="auto">
          <a:xfrm>
            <a:off x="1676400" y="2209801"/>
            <a:ext cx="5715000" cy="966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0" name="Picture 12" descr="2"/>
          <p:cNvPicPr>
            <a:picLocks noChangeAspect="1" noChangeArrowheads="1"/>
          </p:cNvPicPr>
          <p:nvPr/>
        </p:nvPicPr>
        <p:blipFill>
          <a:blip r:embed="rId5" cstate="screen">
            <a:extLst>
              <a:ext uri="{28A0092B-C50C-407E-A947-70E740481C1C}">
                <a14:useLocalDpi xmlns:a14="http://schemas.microsoft.com/office/drawing/2010/main" val="0"/>
              </a:ext>
            </a:extLst>
          </a:blip>
          <a:srcRect b="-1262"/>
          <a:stretch>
            <a:fillRect/>
          </a:stretch>
        </p:blipFill>
        <p:spPr bwMode="auto">
          <a:xfrm>
            <a:off x="1828800" y="4114800"/>
            <a:ext cx="55626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86" name="Text Box 18"/>
          <p:cNvSpPr txBox="1">
            <a:spLocks noChangeArrowheads="1"/>
          </p:cNvSpPr>
          <p:nvPr/>
        </p:nvSpPr>
        <p:spPr bwMode="auto">
          <a:xfrm>
            <a:off x="0" y="0"/>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sz="4800" b="0" i="0" u="none" strike="noStrike" kern="1200" cap="none" spc="0" normalizeH="0" baseline="0" noProof="0" dirty="0" smtClean="0">
                <a:ln>
                  <a:noFill/>
                </a:ln>
                <a:solidFill>
                  <a:srgbClr val="FFFFFF"/>
                </a:solidFill>
                <a:effectLst/>
                <a:uLnTx/>
                <a:uFillTx/>
                <a:latin typeface="Arial" charset="0"/>
                <a:ea typeface="+mn-ea"/>
                <a:cs typeface="+mn-cs"/>
              </a:rPr>
              <a:t>Virginia’s Historic </a:t>
            </a:r>
            <a:r>
              <a:rPr kumimoji="0" lang="en-US" sz="4800" b="0" i="0" u="none" strike="noStrike" kern="1200" cap="none" spc="0" normalizeH="0" baseline="0" noProof="0" dirty="0">
                <a:ln>
                  <a:noFill/>
                </a:ln>
                <a:solidFill>
                  <a:srgbClr val="FFFFFF"/>
                </a:solidFill>
                <a:effectLst/>
                <a:uLnTx/>
                <a:uFillTx/>
                <a:latin typeface="Arial" charset="0"/>
                <a:ea typeface="+mn-ea"/>
                <a:cs typeface="+mn-cs"/>
              </a:rPr>
              <a:t>Bridges</a:t>
            </a:r>
          </a:p>
        </p:txBody>
      </p:sp>
      <p:sp>
        <p:nvSpPr>
          <p:cNvPr id="7187" name="Text Box 19"/>
          <p:cNvSpPr txBox="1">
            <a:spLocks noChangeArrowheads="1"/>
          </p:cNvSpPr>
          <p:nvPr/>
        </p:nvSpPr>
        <p:spPr bwMode="auto">
          <a:xfrm>
            <a:off x="38100" y="5534561"/>
            <a:ext cx="91440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sz="4000" b="0" i="0" u="none" strike="noStrike" kern="1200" cap="none" spc="0" normalizeH="0" baseline="0" noProof="0" dirty="0">
                <a:ln>
                  <a:noFill/>
                </a:ln>
                <a:solidFill>
                  <a:srgbClr val="FFFFFF"/>
                </a:solidFill>
                <a:effectLst/>
                <a:uLnTx/>
                <a:uFillTx/>
                <a:latin typeface="Arial" charset="0"/>
                <a:ea typeface="+mn-ea"/>
                <a:cs typeface="+mn-cs"/>
              </a:rPr>
              <a:t>Presented By: </a:t>
            </a:r>
            <a:r>
              <a:rPr kumimoji="0" lang="en-US" sz="4000" b="0" i="0" u="none" strike="noStrike" kern="1200" cap="none" spc="0" normalizeH="0" baseline="0" noProof="0" dirty="0" smtClean="0">
                <a:ln>
                  <a:noFill/>
                </a:ln>
                <a:solidFill>
                  <a:srgbClr val="FFFFFF"/>
                </a:solidFill>
                <a:effectLst/>
                <a:uLnTx/>
                <a:uFillTx/>
                <a:latin typeface="Arial" charset="0"/>
                <a:ea typeface="+mn-ea"/>
                <a:cs typeface="+mn-cs"/>
              </a:rPr>
              <a:t>Nathan Holth</a:t>
            </a:r>
            <a:br>
              <a:rPr kumimoji="0" lang="en-US" sz="4000" b="0" i="0" u="none" strike="noStrike" kern="1200" cap="none" spc="0" normalizeH="0" baseline="0" noProof="0" dirty="0" smtClean="0">
                <a:ln>
                  <a:noFill/>
                </a:ln>
                <a:solidFill>
                  <a:srgbClr val="FFFFFF"/>
                </a:solidFill>
                <a:effectLst/>
                <a:uLnTx/>
                <a:uFillTx/>
                <a:latin typeface="Arial" charset="0"/>
                <a:ea typeface="+mn-ea"/>
                <a:cs typeface="+mn-cs"/>
              </a:rPr>
            </a:br>
            <a:r>
              <a:rPr kumimoji="0" lang="en-US" sz="4000" b="0" i="0" u="none" strike="noStrike" kern="1200" cap="none" spc="0" normalizeH="0" baseline="0" noProof="0" dirty="0" smtClean="0">
                <a:ln>
                  <a:noFill/>
                </a:ln>
                <a:solidFill>
                  <a:srgbClr val="FFFFFF"/>
                </a:solidFill>
                <a:effectLst/>
                <a:uLnTx/>
                <a:uFillTx/>
                <a:latin typeface="Arial" charset="0"/>
                <a:ea typeface="+mn-ea"/>
                <a:cs typeface="+mn-cs"/>
              </a:rPr>
              <a:t>Copyright © 2017</a:t>
            </a:r>
            <a:endParaRPr kumimoji="0" lang="en-US" sz="4000" b="0" i="0" u="none" strike="noStrike" kern="1200" cap="none" spc="0" normalizeH="0" baseline="0" noProof="0" dirty="0">
              <a:ln>
                <a:noFill/>
              </a:ln>
              <a:solidFill>
                <a:srgbClr val="FFFFFF"/>
              </a:solidFill>
              <a:effectLst/>
              <a:uLnTx/>
              <a:uFillTx/>
              <a:latin typeface="Arial" charset="0"/>
              <a:ea typeface="+mn-ea"/>
              <a:cs typeface="+mn-cs"/>
            </a:endParaRPr>
          </a:p>
        </p:txBody>
      </p:sp>
      <p:sp>
        <p:nvSpPr>
          <p:cNvPr id="108555" name="Rectangle 20"/>
          <p:cNvSpPr>
            <a:spLocks noGrp="1" noChangeArrowheads="1"/>
          </p:cNvSpPr>
          <p:nvPr>
            <p:ph type="title"/>
          </p:nvPr>
        </p:nvSpPr>
        <p:spPr>
          <a:xfrm>
            <a:off x="381000" y="-2362200"/>
            <a:ext cx="8229600" cy="1143000"/>
          </a:xfrm>
        </p:spPr>
        <p:txBody>
          <a:bodyPr/>
          <a:lstStyle/>
          <a:p>
            <a:pPr eaLnBrk="1" hangingPunct="1"/>
            <a:r>
              <a:rPr lang="en-US" smtClean="0"/>
              <a:t>Logo and Title</a:t>
            </a:r>
          </a:p>
        </p:txBody>
      </p:sp>
      <p:pic>
        <p:nvPicPr>
          <p:cNvPr id="7181" name="Picture 13" descr="3"/>
          <p:cNvPicPr>
            <a:picLocks noChangeAspect="1" noChangeArrowheads="1"/>
          </p:cNvPicPr>
          <p:nvPr/>
        </p:nvPicPr>
        <p:blipFill>
          <a:blip r:embed="rId6" cstate="screen"/>
          <a:stretch>
            <a:fillRect/>
          </a:stretch>
        </p:blipFill>
        <p:spPr bwMode="auto">
          <a:xfrm>
            <a:off x="2286000" y="3048000"/>
            <a:ext cx="434111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9904406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path" presetSubtype="0" accel="50000" decel="50000" fill="hold" nodeType="withEffect">
                                  <p:stCondLst>
                                    <p:cond delay="0"/>
                                  </p:stCondLst>
                                  <p:childTnLst>
                                    <p:animMotion origin="layout" path="M -1.66667E-6 0 L -0.00312 0.57708 " pathEditMode="relative" rAng="0" ptsTypes="AA">
                                      <p:cBhvr>
                                        <p:cTn id="6" dur="3000" fill="hold"/>
                                        <p:tgtEl>
                                          <p:spTgt spid="7183"/>
                                        </p:tgtEl>
                                        <p:attrNameLst>
                                          <p:attrName>ppt_x</p:attrName>
                                          <p:attrName>ppt_y</p:attrName>
                                        </p:attrNameLst>
                                      </p:cBhvr>
                                      <p:rCtr x="-200" y="28800"/>
                                    </p:animMotion>
                                  </p:childTnLst>
                                </p:cTn>
                              </p:par>
                              <p:par>
                                <p:cTn id="7" presetID="64" presetClass="path" presetSubtype="0" accel="50000" decel="50000" fill="hold" nodeType="withEffect">
                                  <p:stCondLst>
                                    <p:cond delay="0"/>
                                  </p:stCondLst>
                                  <p:childTnLst>
                                    <p:animMotion origin="layout" path="M -1.66667E-6 -1.11111E-6 L -0.00312 -0.59444 " pathEditMode="fixed" rAng="0" ptsTypes="AA">
                                      <p:cBhvr>
                                        <p:cTn id="8" dur="3000" fill="hold"/>
                                        <p:tgtEl>
                                          <p:spTgt spid="7182"/>
                                        </p:tgtEl>
                                        <p:attrNameLst>
                                          <p:attrName>ppt_x</p:attrName>
                                          <p:attrName>ppt_y</p:attrName>
                                        </p:attrNameLst>
                                      </p:cBhvr>
                                      <p:rCtr x="-200" y="-29700"/>
                                    </p:animMotion>
                                  </p:childTnLst>
                                </p:cTn>
                              </p:par>
                              <p:par>
                                <p:cTn id="9" presetID="42" presetClass="entr" presetSubtype="0" fill="hold" nodeType="withEffect">
                                  <p:stCondLst>
                                    <p:cond delay="0"/>
                                  </p:stCondLst>
                                  <p:childTnLst>
                                    <p:set>
                                      <p:cBhvr>
                                        <p:cTn id="10" dur="1" fill="hold">
                                          <p:stCondLst>
                                            <p:cond delay="0"/>
                                          </p:stCondLst>
                                        </p:cTn>
                                        <p:tgtEl>
                                          <p:spTgt spid="7179"/>
                                        </p:tgtEl>
                                        <p:attrNameLst>
                                          <p:attrName>style.visibility</p:attrName>
                                        </p:attrNameLst>
                                      </p:cBhvr>
                                      <p:to>
                                        <p:strVal val="visible"/>
                                      </p:to>
                                    </p:set>
                                    <p:animEffect transition="in" filter="fade">
                                      <p:cBhvr>
                                        <p:cTn id="11" dur="3000"/>
                                        <p:tgtEl>
                                          <p:spTgt spid="7179"/>
                                        </p:tgtEl>
                                      </p:cBhvr>
                                    </p:animEffect>
                                    <p:anim calcmode="lin" valueType="num">
                                      <p:cBhvr>
                                        <p:cTn id="12" dur="3000" fill="hold"/>
                                        <p:tgtEl>
                                          <p:spTgt spid="7179"/>
                                        </p:tgtEl>
                                        <p:attrNameLst>
                                          <p:attrName>ppt_x</p:attrName>
                                        </p:attrNameLst>
                                      </p:cBhvr>
                                      <p:tavLst>
                                        <p:tav tm="0">
                                          <p:val>
                                            <p:strVal val="#ppt_x"/>
                                          </p:val>
                                        </p:tav>
                                        <p:tav tm="100000">
                                          <p:val>
                                            <p:strVal val="#ppt_x"/>
                                          </p:val>
                                        </p:tav>
                                      </p:tavLst>
                                    </p:anim>
                                    <p:anim calcmode="lin" valueType="num">
                                      <p:cBhvr>
                                        <p:cTn id="13" dur="3000" fill="hold"/>
                                        <p:tgtEl>
                                          <p:spTgt spid="7179"/>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7180"/>
                                        </p:tgtEl>
                                        <p:attrNameLst>
                                          <p:attrName>style.visibility</p:attrName>
                                        </p:attrNameLst>
                                      </p:cBhvr>
                                      <p:to>
                                        <p:strVal val="visible"/>
                                      </p:to>
                                    </p:set>
                                    <p:animEffect transition="in" filter="fade">
                                      <p:cBhvr>
                                        <p:cTn id="16" dur="3000"/>
                                        <p:tgtEl>
                                          <p:spTgt spid="7180"/>
                                        </p:tgtEl>
                                      </p:cBhvr>
                                    </p:animEffect>
                                    <p:anim calcmode="lin" valueType="num">
                                      <p:cBhvr>
                                        <p:cTn id="17" dur="3000" fill="hold"/>
                                        <p:tgtEl>
                                          <p:spTgt spid="7180"/>
                                        </p:tgtEl>
                                        <p:attrNameLst>
                                          <p:attrName>ppt_x</p:attrName>
                                        </p:attrNameLst>
                                      </p:cBhvr>
                                      <p:tavLst>
                                        <p:tav tm="0">
                                          <p:val>
                                            <p:strVal val="#ppt_x"/>
                                          </p:val>
                                        </p:tav>
                                        <p:tav tm="100000">
                                          <p:val>
                                            <p:strVal val="#ppt_x"/>
                                          </p:val>
                                        </p:tav>
                                      </p:tavLst>
                                    </p:anim>
                                    <p:anim calcmode="lin" valueType="num">
                                      <p:cBhvr>
                                        <p:cTn id="18" dur="3000" fill="hold"/>
                                        <p:tgtEl>
                                          <p:spTgt spid="7180"/>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7181"/>
                                        </p:tgtEl>
                                        <p:attrNameLst>
                                          <p:attrName>style.visibility</p:attrName>
                                        </p:attrNameLst>
                                      </p:cBhvr>
                                      <p:to>
                                        <p:strVal val="visible"/>
                                      </p:to>
                                    </p:set>
                                    <p:animEffect transition="in" filter="fade">
                                      <p:cBhvr>
                                        <p:cTn id="21" dur="3000"/>
                                        <p:tgtEl>
                                          <p:spTgt spid="7181"/>
                                        </p:tgtEl>
                                      </p:cBhvr>
                                    </p:animEffect>
                                    <p:anim calcmode="lin" valueType="num">
                                      <p:cBhvr>
                                        <p:cTn id="22" dur="3000" fill="hold"/>
                                        <p:tgtEl>
                                          <p:spTgt spid="7181"/>
                                        </p:tgtEl>
                                        <p:attrNameLst>
                                          <p:attrName>ppt_x</p:attrName>
                                        </p:attrNameLst>
                                      </p:cBhvr>
                                      <p:tavLst>
                                        <p:tav tm="0">
                                          <p:val>
                                            <p:strVal val="#ppt_x"/>
                                          </p:val>
                                        </p:tav>
                                        <p:tav tm="100000">
                                          <p:val>
                                            <p:strVal val="#ppt_x"/>
                                          </p:val>
                                        </p:tav>
                                      </p:tavLst>
                                    </p:anim>
                                    <p:anim calcmode="lin" valueType="num">
                                      <p:cBhvr>
                                        <p:cTn id="23" dur="3000" fill="hold"/>
                                        <p:tgtEl>
                                          <p:spTgt spid="7181"/>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3000"/>
                            </p:stCondLst>
                            <p:childTnLst>
                              <p:par>
                                <p:cTn id="25" presetID="47" presetClass="entr" presetSubtype="0" fill="hold" grpId="0" nodeType="afterEffect">
                                  <p:stCondLst>
                                    <p:cond delay="1000"/>
                                  </p:stCondLst>
                                  <p:childTnLst>
                                    <p:set>
                                      <p:cBhvr>
                                        <p:cTn id="26" dur="1" fill="hold">
                                          <p:stCondLst>
                                            <p:cond delay="0"/>
                                          </p:stCondLst>
                                        </p:cTn>
                                        <p:tgtEl>
                                          <p:spTgt spid="7186"/>
                                        </p:tgtEl>
                                        <p:attrNameLst>
                                          <p:attrName>style.visibility</p:attrName>
                                        </p:attrNameLst>
                                      </p:cBhvr>
                                      <p:to>
                                        <p:strVal val="visible"/>
                                      </p:to>
                                    </p:set>
                                    <p:animEffect transition="in" filter="fade">
                                      <p:cBhvr>
                                        <p:cTn id="27" dur="1000"/>
                                        <p:tgtEl>
                                          <p:spTgt spid="7186"/>
                                        </p:tgtEl>
                                      </p:cBhvr>
                                    </p:animEffect>
                                    <p:anim calcmode="lin" valueType="num">
                                      <p:cBhvr>
                                        <p:cTn id="28" dur="1000" fill="hold"/>
                                        <p:tgtEl>
                                          <p:spTgt spid="7186"/>
                                        </p:tgtEl>
                                        <p:attrNameLst>
                                          <p:attrName>ppt_x</p:attrName>
                                        </p:attrNameLst>
                                      </p:cBhvr>
                                      <p:tavLst>
                                        <p:tav tm="0">
                                          <p:val>
                                            <p:strVal val="#ppt_x"/>
                                          </p:val>
                                        </p:tav>
                                        <p:tav tm="100000">
                                          <p:val>
                                            <p:strVal val="#ppt_x"/>
                                          </p:val>
                                        </p:tav>
                                      </p:tavLst>
                                    </p:anim>
                                    <p:anim calcmode="lin" valueType="num">
                                      <p:cBhvr>
                                        <p:cTn id="29" dur="1000" fill="hold"/>
                                        <p:tgtEl>
                                          <p:spTgt spid="718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000"/>
                                  </p:stCondLst>
                                  <p:childTnLst>
                                    <p:set>
                                      <p:cBhvr>
                                        <p:cTn id="31" dur="1" fill="hold">
                                          <p:stCondLst>
                                            <p:cond delay="0"/>
                                          </p:stCondLst>
                                        </p:cTn>
                                        <p:tgtEl>
                                          <p:spTgt spid="7187"/>
                                        </p:tgtEl>
                                        <p:attrNameLst>
                                          <p:attrName>style.visibility</p:attrName>
                                        </p:attrNameLst>
                                      </p:cBhvr>
                                      <p:to>
                                        <p:strVal val="visible"/>
                                      </p:to>
                                    </p:set>
                                    <p:animEffect transition="in" filter="fade">
                                      <p:cBhvr>
                                        <p:cTn id="32" dur="1000"/>
                                        <p:tgtEl>
                                          <p:spTgt spid="7187"/>
                                        </p:tgtEl>
                                      </p:cBhvr>
                                    </p:animEffect>
                                    <p:anim calcmode="lin" valueType="num">
                                      <p:cBhvr>
                                        <p:cTn id="33" dur="1000" fill="hold"/>
                                        <p:tgtEl>
                                          <p:spTgt spid="7187"/>
                                        </p:tgtEl>
                                        <p:attrNameLst>
                                          <p:attrName>ppt_x</p:attrName>
                                        </p:attrNameLst>
                                      </p:cBhvr>
                                      <p:tavLst>
                                        <p:tav tm="0">
                                          <p:val>
                                            <p:strVal val="#ppt_x"/>
                                          </p:val>
                                        </p:tav>
                                        <p:tav tm="100000">
                                          <p:val>
                                            <p:strVal val="#ppt_x"/>
                                          </p:val>
                                        </p:tav>
                                      </p:tavLst>
                                    </p:anim>
                                    <p:anim calcmode="lin" valueType="num">
                                      <p:cBhvr>
                                        <p:cTn id="34" dur="1000" fill="hold"/>
                                        <p:tgtEl>
                                          <p:spTgt spid="71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6" grpId="0"/>
      <p:bldP spid="718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5125"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Rectangle 8"/>
          <p:cNvSpPr>
            <a:spLocks noGrp="1" noChangeArrowheads="1"/>
          </p:cNvSpPr>
          <p:nvPr>
            <p:ph type="title"/>
          </p:nvPr>
        </p:nvSpPr>
        <p:spPr>
          <a:xfrm>
            <a:off x="2714625" y="64294"/>
            <a:ext cx="6429375" cy="685800"/>
          </a:xfrm>
        </p:spPr>
        <p:txBody>
          <a:bodyPr/>
          <a:lstStyle/>
          <a:p>
            <a:pPr eaLnBrk="1" hangingPunct="1"/>
            <a:r>
              <a:rPr lang="en-US" sz="3600" b="1" dirty="0"/>
              <a:t>Linville </a:t>
            </a:r>
            <a:r>
              <a:rPr lang="en-US" sz="3600" b="1" dirty="0" smtClean="0"/>
              <a:t>Creek Bridge</a:t>
            </a:r>
            <a:endParaRPr lang="en-US" sz="3600" b="1" dirty="0"/>
          </a:p>
        </p:txBody>
      </p:sp>
      <p:pic>
        <p:nvPicPr>
          <p:cNvPr id="16" name="Picture 13">
            <a:hlinkClick r:id="" action="ppaction://noaction"/>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9"/>
          <p:cNvSpPr txBox="1">
            <a:spLocks noChangeArrowheads="1"/>
          </p:cNvSpPr>
          <p:nvPr/>
        </p:nvSpPr>
        <p:spPr bwMode="auto">
          <a:xfrm>
            <a:off x="55485" y="6407959"/>
            <a:ext cx="89916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r>
              <a:rPr lang="en-US" sz="2000" b="0" dirty="0"/>
              <a:t>Edwin </a:t>
            </a:r>
            <a:r>
              <a:rPr lang="en-US" sz="2000" b="0" dirty="0" err="1"/>
              <a:t>Thacher</a:t>
            </a:r>
            <a:r>
              <a:rPr lang="en-US" sz="2000" b="0" dirty="0"/>
              <a:t> developed and patented this hybrid truss in 1883.</a:t>
            </a:r>
          </a:p>
        </p:txBody>
      </p:sp>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3955" y="1752600"/>
            <a:ext cx="2467155" cy="3657600"/>
          </a:xfrm>
          <a:prstGeom prst="rect">
            <a:avLst/>
          </a:prstGeom>
        </p:spPr>
      </p:pic>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29400" y="1747853"/>
            <a:ext cx="2212109" cy="3657600"/>
          </a:xfrm>
          <a:prstGeom prst="rect">
            <a:avLst/>
          </a:prstGeom>
        </p:spPr>
      </p:pic>
      <p:pic>
        <p:nvPicPr>
          <p:cNvPr id="6" name="Picture 5"/>
          <p:cNvPicPr>
            <a:picLocks noChangeAspect="1"/>
          </p:cNvPicPr>
          <p:nvPr/>
        </p:nvPicPr>
        <p:blipFill>
          <a:blip r:embed="rId8"/>
          <a:stretch>
            <a:fillRect/>
          </a:stretch>
        </p:blipFill>
        <p:spPr>
          <a:xfrm>
            <a:off x="2971800" y="1031296"/>
            <a:ext cx="3276600" cy="5359394"/>
          </a:xfrm>
          <a:prstGeom prst="rect">
            <a:avLst/>
          </a:prstGeom>
        </p:spPr>
      </p:pic>
    </p:spTree>
    <p:extLst>
      <p:ext uri="{BB962C8B-B14F-4D97-AF65-F5344CB8AC3E}">
        <p14:creationId xmlns:p14="http://schemas.microsoft.com/office/powerpoint/2010/main" val="3150713835"/>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5125"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Rectangle 8"/>
          <p:cNvSpPr>
            <a:spLocks noGrp="1" noChangeArrowheads="1"/>
          </p:cNvSpPr>
          <p:nvPr>
            <p:ph type="title"/>
          </p:nvPr>
        </p:nvSpPr>
        <p:spPr>
          <a:xfrm>
            <a:off x="2714625" y="64294"/>
            <a:ext cx="6429375" cy="685800"/>
          </a:xfrm>
        </p:spPr>
        <p:txBody>
          <a:bodyPr/>
          <a:lstStyle/>
          <a:p>
            <a:pPr eaLnBrk="1" hangingPunct="1"/>
            <a:r>
              <a:rPr lang="en-US" sz="3600" b="1" dirty="0" smtClean="0"/>
              <a:t>Aden Road Bridge</a:t>
            </a:r>
            <a:endParaRPr lang="en-US" sz="3600" b="1" dirty="0"/>
          </a:p>
        </p:txBody>
      </p:sp>
      <p:pic>
        <p:nvPicPr>
          <p:cNvPr id="16" name="Picture 13">
            <a:hlinkClick r:id="" action="ppaction://noaction"/>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9"/>
          <p:cNvSpPr txBox="1">
            <a:spLocks noChangeArrowheads="1"/>
          </p:cNvSpPr>
          <p:nvPr/>
        </p:nvSpPr>
        <p:spPr bwMode="auto">
          <a:xfrm>
            <a:off x="76200" y="5334000"/>
            <a:ext cx="89916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342900" indent="-342900">
              <a:buFont typeface="Arial" panose="020B0604020202020204" pitchFamily="34" charset="0"/>
              <a:buChar char="•"/>
            </a:pPr>
            <a:r>
              <a:rPr lang="en-US" sz="2000" b="0" dirty="0"/>
              <a:t>Aden Road over Norfolk Southern RR in Nokesville Prince William County, Virginia</a:t>
            </a:r>
          </a:p>
          <a:p>
            <a:pPr marL="342900" indent="-342900">
              <a:buFont typeface="Arial" panose="020B0604020202020204" pitchFamily="34" charset="0"/>
              <a:buChar char="•"/>
            </a:pPr>
            <a:r>
              <a:rPr lang="en-US" sz="2000" b="0" dirty="0"/>
              <a:t>Built 1882 </a:t>
            </a:r>
            <a:r>
              <a:rPr lang="en-US" sz="2000" b="0" dirty="0" smtClean="0"/>
              <a:t>by Keystone </a:t>
            </a:r>
            <a:r>
              <a:rPr lang="en-US" sz="2000" b="0" dirty="0"/>
              <a:t>Bridge Co. of Pittsburgh, Pennsylvania</a:t>
            </a:r>
          </a:p>
          <a:p>
            <a:pPr marL="342900" indent="-342900">
              <a:buFont typeface="Arial" panose="020B0604020202020204" pitchFamily="34" charset="0"/>
              <a:buChar char="•"/>
            </a:pPr>
            <a:r>
              <a:rPr lang="en-US" sz="2000" b="0" dirty="0"/>
              <a:t>78 Foot Span.</a:t>
            </a:r>
          </a:p>
        </p:txBody>
      </p:sp>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8600" y="977106"/>
            <a:ext cx="6477000" cy="4315301"/>
          </a:xfrm>
          <a:prstGeom prst="rect">
            <a:avLst/>
          </a:prstGeom>
        </p:spPr>
      </p:pic>
      <p:pic>
        <p:nvPicPr>
          <p:cNvPr id="4" name="Picture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105400" y="1485503"/>
            <a:ext cx="3809812" cy="3074193"/>
          </a:xfrm>
          <a:prstGeom prst="rect">
            <a:avLst/>
          </a:prstGeom>
        </p:spPr>
      </p:pic>
    </p:spTree>
    <p:extLst>
      <p:ext uri="{BB962C8B-B14F-4D97-AF65-F5344CB8AC3E}">
        <p14:creationId xmlns:p14="http://schemas.microsoft.com/office/powerpoint/2010/main" val="1323602523"/>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29027"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dirty="0">
                <a:solidFill>
                  <a:schemeClr val="tx1"/>
                </a:solidFill>
                <a:latin typeface="Arial" charset="0"/>
              </a:rPr>
              <a:t>Keystone </a:t>
            </a:r>
            <a:r>
              <a:rPr lang="en-US" dirty="0" smtClean="0">
                <a:solidFill>
                  <a:schemeClr val="tx1"/>
                </a:solidFill>
                <a:latin typeface="Arial" charset="0"/>
              </a:rPr>
              <a:t>Bridge Co.</a:t>
            </a:r>
            <a:endParaRPr lang="en-US" dirty="0">
              <a:solidFill>
                <a:schemeClr val="tx1"/>
              </a:solidFill>
              <a:latin typeface="Arial" charset="0"/>
            </a:endParaRPr>
          </a:p>
        </p:txBody>
      </p:sp>
      <p:pic>
        <p:nvPicPr>
          <p:cNvPr id="129028"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29"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30"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031" name="Rectangle 8"/>
          <p:cNvSpPr>
            <a:spLocks noGrp="1" noChangeArrowheads="1"/>
          </p:cNvSpPr>
          <p:nvPr>
            <p:ph type="title"/>
          </p:nvPr>
        </p:nvSpPr>
        <p:spPr>
          <a:xfrm>
            <a:off x="609600" y="-1143000"/>
            <a:ext cx="8229600" cy="1143000"/>
          </a:xfrm>
        </p:spPr>
        <p:txBody>
          <a:bodyPr/>
          <a:lstStyle/>
          <a:p>
            <a:pPr eaLnBrk="1" hangingPunct="1"/>
            <a:r>
              <a:rPr lang="en-US" sz="3600" b="1" smtClean="0"/>
              <a:t>Iron and Steel – Keystone Columns</a:t>
            </a:r>
          </a:p>
        </p:txBody>
      </p:sp>
      <p:sp>
        <p:nvSpPr>
          <p:cNvPr id="129032" name="Text Box 9"/>
          <p:cNvSpPr txBox="1">
            <a:spLocks noChangeArrowheads="1"/>
          </p:cNvSpPr>
          <p:nvPr/>
        </p:nvSpPr>
        <p:spPr bwMode="auto">
          <a:xfrm>
            <a:off x="0" y="5484813"/>
            <a:ext cx="9144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endParaRPr lang="en-US" sz="2800" b="0">
              <a:latin typeface="Arial" charset="0"/>
            </a:endParaRPr>
          </a:p>
        </p:txBody>
      </p:sp>
      <p:sp>
        <p:nvSpPr>
          <p:cNvPr id="129033" name="Text Box 10"/>
          <p:cNvSpPr txBox="1">
            <a:spLocks noChangeArrowheads="1"/>
          </p:cNvSpPr>
          <p:nvPr/>
        </p:nvSpPr>
        <p:spPr bwMode="auto">
          <a:xfrm>
            <a:off x="0" y="5029200"/>
            <a:ext cx="91440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sz="2800" b="0" dirty="0" smtClean="0">
                <a:latin typeface="Arial" charset="0"/>
              </a:rPr>
              <a:t>Pittsburgh’s Keystone Bridge Company was also associated with the Union Iron Mills of Pittsburgh, an early endeavor of Andrew Carnegie.</a:t>
            </a:r>
            <a:endParaRPr lang="en-US" sz="2800" b="0" dirty="0">
              <a:latin typeface="Arial" charset="0"/>
            </a:endParaRPr>
          </a:p>
        </p:txBody>
      </p:sp>
      <p:pic>
        <p:nvPicPr>
          <p:cNvPr id="15" name="Picture 13">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 name="Picture 2" descr="G:\HistoricBridges.org\Resources\Programs\Resize Drag and Drop\Resize to 1600\aao8fgyu.bmp.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3025" y="1384372"/>
            <a:ext cx="4111605" cy="327660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410576" y="1368159"/>
            <a:ext cx="4414134" cy="3505200"/>
          </a:xfrm>
          <a:prstGeom prst="rect">
            <a:avLst/>
          </a:prstGeom>
        </p:spPr>
      </p:pic>
    </p:spTree>
    <p:extLst>
      <p:ext uri="{BB962C8B-B14F-4D97-AF65-F5344CB8AC3E}">
        <p14:creationId xmlns:p14="http://schemas.microsoft.com/office/powerpoint/2010/main" val="527401155"/>
      </p:ext>
    </p:extLst>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17226" y="962243"/>
            <a:ext cx="4761231" cy="3076357"/>
          </a:xfrm>
          <a:prstGeom prst="rect">
            <a:avLst/>
          </a:prstGeom>
        </p:spPr>
      </p:pic>
      <p:sp>
        <p:nvSpPr>
          <p:cNvPr id="5123"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5125" name="Picture 4" descr="bba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5" descr="next">
            <a:hlinkClick r:id="" action="ppaction://hlinkshowjump?jump=next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6" descr="back">
            <a:hlinkClick r:id="" action="ppaction://hlinkshowjump?jump=previousslid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Rectangle 8"/>
          <p:cNvSpPr>
            <a:spLocks noGrp="1" noChangeArrowheads="1"/>
          </p:cNvSpPr>
          <p:nvPr>
            <p:ph type="title"/>
          </p:nvPr>
        </p:nvSpPr>
        <p:spPr>
          <a:xfrm>
            <a:off x="2714625" y="64294"/>
            <a:ext cx="6429375" cy="685800"/>
          </a:xfrm>
        </p:spPr>
        <p:txBody>
          <a:bodyPr/>
          <a:lstStyle/>
          <a:p>
            <a:pPr eaLnBrk="1" hangingPunct="1"/>
            <a:r>
              <a:rPr lang="en-US" sz="3600" b="1" dirty="0" smtClean="0"/>
              <a:t>Remington </a:t>
            </a:r>
            <a:r>
              <a:rPr lang="en-US" sz="3600" b="1" dirty="0" smtClean="0"/>
              <a:t>Bridge</a:t>
            </a:r>
            <a:endParaRPr lang="en-US" sz="3600" b="1" dirty="0"/>
          </a:p>
        </p:txBody>
      </p:sp>
      <p:pic>
        <p:nvPicPr>
          <p:cNvPr id="16" name="Picture 13">
            <a:hlinkClick r:id="" action="ppaction://noaction"/>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9"/>
          <p:cNvSpPr txBox="1">
            <a:spLocks noChangeArrowheads="1"/>
          </p:cNvSpPr>
          <p:nvPr/>
        </p:nvSpPr>
        <p:spPr bwMode="auto">
          <a:xfrm>
            <a:off x="0" y="4572000"/>
            <a:ext cx="899160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342900" indent="-342900">
              <a:buFont typeface="Arial" panose="020B0604020202020204" pitchFamily="34" charset="0"/>
              <a:buChar char="•"/>
            </a:pPr>
            <a:r>
              <a:rPr lang="en-US" sz="2000" b="0" dirty="0"/>
              <a:t>Remington Road Over Rappahannock </a:t>
            </a:r>
            <a:r>
              <a:rPr lang="en-US" sz="2000" b="0" dirty="0" smtClean="0"/>
              <a:t>River, Culpeper-Fauquier County Line</a:t>
            </a:r>
            <a:endParaRPr lang="en-US" sz="2000" b="0" dirty="0"/>
          </a:p>
          <a:p>
            <a:pPr marL="342900" indent="-342900">
              <a:buFont typeface="Arial" panose="020B0604020202020204" pitchFamily="34" charset="0"/>
              <a:buChar char="•"/>
            </a:pPr>
            <a:r>
              <a:rPr lang="en-US" sz="2000" b="0" dirty="0"/>
              <a:t>Built ca. 1930-2 for US-15 by Roanoke Iron and Bridge Works of Roanoke, </a:t>
            </a:r>
            <a:r>
              <a:rPr lang="en-US" sz="2000" b="0" dirty="0" smtClean="0"/>
              <a:t>Virginia</a:t>
            </a:r>
          </a:p>
          <a:p>
            <a:pPr marL="342900" indent="-342900">
              <a:buFont typeface="Arial" panose="020B0604020202020204" pitchFamily="34" charset="0"/>
              <a:buChar char="•"/>
            </a:pPr>
            <a:r>
              <a:rPr lang="en-US" sz="2000" b="0" dirty="0" smtClean="0"/>
              <a:t>Virginia </a:t>
            </a:r>
            <a:r>
              <a:rPr lang="en-US" sz="2000" b="0" dirty="0"/>
              <a:t>State Highway Commission </a:t>
            </a:r>
            <a:r>
              <a:rPr lang="en-US" sz="2000" b="0" dirty="0" smtClean="0"/>
              <a:t>Design (Two 90 Foot Riveted Warren Pony Truss spans, and two concrete t-beam spans)</a:t>
            </a:r>
            <a:endParaRPr lang="en-US" sz="2000" b="0" dirty="0"/>
          </a:p>
          <a:p>
            <a:pPr marL="342900" indent="-342900">
              <a:buFont typeface="Arial" panose="020B0604020202020204" pitchFamily="34" charset="0"/>
              <a:buChar char="•"/>
            </a:pPr>
            <a:r>
              <a:rPr lang="en-US" sz="2000" b="0" dirty="0"/>
              <a:t>Highway realignment replaced 1885 truss bridge.</a:t>
            </a:r>
            <a:endParaRPr lang="en-US" sz="2000" b="0" dirty="0"/>
          </a:p>
        </p:txBody>
      </p:sp>
      <p:pic>
        <p:nvPicPr>
          <p:cNvPr id="4" name="Picture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200" y="995852"/>
            <a:ext cx="3962400" cy="2641600"/>
          </a:xfrm>
          <a:prstGeom prst="rect">
            <a:avLst/>
          </a:prstGeom>
        </p:spPr>
      </p:pic>
      <p:pic>
        <p:nvPicPr>
          <p:cNvPr id="5" name="Picture 4"/>
          <p:cNvPicPr>
            <a:picLocks noChangeAspect="1"/>
          </p:cNvPicPr>
          <p:nvPr/>
        </p:nvPicPr>
        <p:blipFill rotWithShape="1">
          <a:blip r:embed="rId8" cstate="print">
            <a:extLst>
              <a:ext uri="{28A0092B-C50C-407E-A947-70E740481C1C}">
                <a14:useLocalDpi xmlns:a14="http://schemas.microsoft.com/office/drawing/2010/main" val="0"/>
              </a:ext>
            </a:extLst>
          </a:blip>
          <a:srcRect l="44167" t="23519" r="20000" b="31250"/>
          <a:stretch/>
        </p:blipFill>
        <p:spPr>
          <a:xfrm>
            <a:off x="7194984" y="2971800"/>
            <a:ext cx="1883473" cy="1584927"/>
          </a:xfrm>
          <a:prstGeom prst="rect">
            <a:avLst/>
          </a:prstGeom>
        </p:spPr>
      </p:pic>
      <p:pic>
        <p:nvPicPr>
          <p:cNvPr id="6" name="Picture 5"/>
          <p:cNvPicPr>
            <a:picLocks noChangeAspect="1"/>
          </p:cNvPicPr>
          <p:nvPr/>
        </p:nvPicPr>
        <p:blipFill rotWithShape="1">
          <a:blip r:embed="rId9" cstate="print">
            <a:extLst>
              <a:ext uri="{28A0092B-C50C-407E-A947-70E740481C1C}">
                <a14:useLocalDpi xmlns:a14="http://schemas.microsoft.com/office/drawing/2010/main" val="0"/>
              </a:ext>
            </a:extLst>
          </a:blip>
          <a:srcRect l="16667" t="12500" r="7500" b="33750"/>
          <a:stretch/>
        </p:blipFill>
        <p:spPr>
          <a:xfrm>
            <a:off x="1105804" y="3048000"/>
            <a:ext cx="3217642" cy="1520425"/>
          </a:xfrm>
          <a:prstGeom prst="rect">
            <a:avLst/>
          </a:prstGeom>
        </p:spPr>
      </p:pic>
      <p:pic>
        <p:nvPicPr>
          <p:cNvPr id="7" name="Picture 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57600" y="933454"/>
            <a:ext cx="2074306" cy="1555730"/>
          </a:xfrm>
          <a:prstGeom prst="rect">
            <a:avLst/>
          </a:prstGeom>
        </p:spPr>
      </p:pic>
      <p:sp>
        <p:nvSpPr>
          <p:cNvPr id="9" name="TextBox 8"/>
          <p:cNvSpPr txBox="1"/>
          <p:nvPr/>
        </p:nvSpPr>
        <p:spPr>
          <a:xfrm>
            <a:off x="7185428" y="2512113"/>
            <a:ext cx="1149674" cy="338554"/>
          </a:xfrm>
          <a:prstGeom prst="rect">
            <a:avLst/>
          </a:prstGeom>
          <a:noFill/>
        </p:spPr>
        <p:txBody>
          <a:bodyPr wrap="none" rtlCol="0">
            <a:spAutoFit/>
          </a:bodyPr>
          <a:lstStyle/>
          <a:p>
            <a:r>
              <a:rPr lang="en-US" sz="1600" dirty="0" smtClean="0">
                <a:solidFill>
                  <a:srgbClr val="FF0000"/>
                </a:solidFill>
              </a:rPr>
              <a:t>Railroad</a:t>
            </a:r>
            <a:endParaRPr lang="en-US" sz="1600" dirty="0">
              <a:solidFill>
                <a:srgbClr val="FF0000"/>
              </a:solidFill>
            </a:endParaRPr>
          </a:p>
        </p:txBody>
      </p:sp>
      <p:sp>
        <p:nvSpPr>
          <p:cNvPr id="17" name="TextBox 16"/>
          <p:cNvSpPr txBox="1"/>
          <p:nvPr/>
        </p:nvSpPr>
        <p:spPr>
          <a:xfrm>
            <a:off x="5778634" y="1588294"/>
            <a:ext cx="886781" cy="338554"/>
          </a:xfrm>
          <a:prstGeom prst="rect">
            <a:avLst/>
          </a:prstGeom>
          <a:noFill/>
        </p:spPr>
        <p:txBody>
          <a:bodyPr wrap="none" rtlCol="0">
            <a:spAutoFit/>
          </a:bodyPr>
          <a:lstStyle/>
          <a:p>
            <a:r>
              <a:rPr lang="en-US" sz="1600" dirty="0" smtClean="0">
                <a:solidFill>
                  <a:srgbClr val="FF0000"/>
                </a:solidFill>
              </a:rPr>
              <a:t>US-15</a:t>
            </a:r>
            <a:endParaRPr lang="en-US" sz="1600" dirty="0">
              <a:solidFill>
                <a:srgbClr val="FF0000"/>
              </a:solidFill>
            </a:endParaRPr>
          </a:p>
        </p:txBody>
      </p:sp>
      <p:sp>
        <p:nvSpPr>
          <p:cNvPr id="18" name="TextBox 17"/>
          <p:cNvSpPr txBox="1"/>
          <p:nvPr/>
        </p:nvSpPr>
        <p:spPr>
          <a:xfrm>
            <a:off x="4607205" y="3722737"/>
            <a:ext cx="1826141" cy="830997"/>
          </a:xfrm>
          <a:prstGeom prst="rect">
            <a:avLst/>
          </a:prstGeom>
          <a:noFill/>
        </p:spPr>
        <p:txBody>
          <a:bodyPr wrap="none" rtlCol="0">
            <a:spAutoFit/>
          </a:bodyPr>
          <a:lstStyle/>
          <a:p>
            <a:r>
              <a:rPr lang="en-US" sz="1600" dirty="0" smtClean="0">
                <a:solidFill>
                  <a:srgbClr val="FF0000"/>
                </a:solidFill>
              </a:rPr>
              <a:t>1885 Truss</a:t>
            </a:r>
          </a:p>
          <a:p>
            <a:r>
              <a:rPr lang="en-US" sz="1600" dirty="0" smtClean="0">
                <a:solidFill>
                  <a:srgbClr val="FF0000"/>
                </a:solidFill>
              </a:rPr>
              <a:t>Piers &amp; </a:t>
            </a:r>
          </a:p>
          <a:p>
            <a:r>
              <a:rPr lang="en-US" sz="1600" dirty="0" smtClean="0">
                <a:solidFill>
                  <a:srgbClr val="FF0000"/>
                </a:solidFill>
              </a:rPr>
              <a:t>Old Alignment</a:t>
            </a:r>
            <a:endParaRPr lang="en-US" sz="1600" dirty="0">
              <a:solidFill>
                <a:srgbClr val="FF0000"/>
              </a:solidFill>
            </a:endParaRPr>
          </a:p>
        </p:txBody>
      </p:sp>
      <p:sp>
        <p:nvSpPr>
          <p:cNvPr id="19" name="TextBox 18"/>
          <p:cNvSpPr txBox="1"/>
          <p:nvPr/>
        </p:nvSpPr>
        <p:spPr>
          <a:xfrm>
            <a:off x="7572101" y="970748"/>
            <a:ext cx="1515158" cy="338554"/>
          </a:xfrm>
          <a:prstGeom prst="rect">
            <a:avLst/>
          </a:prstGeom>
          <a:noFill/>
        </p:spPr>
        <p:txBody>
          <a:bodyPr wrap="none" rtlCol="0">
            <a:spAutoFit/>
          </a:bodyPr>
          <a:lstStyle/>
          <a:p>
            <a:r>
              <a:rPr lang="en-US" sz="1600" dirty="0" smtClean="0">
                <a:solidFill>
                  <a:srgbClr val="FF0000"/>
                </a:solidFill>
              </a:rPr>
              <a:t>1937 Aerial</a:t>
            </a:r>
            <a:endParaRPr lang="en-US" sz="1600" dirty="0">
              <a:solidFill>
                <a:srgbClr val="FF0000"/>
              </a:solidFill>
            </a:endParaRPr>
          </a:p>
        </p:txBody>
      </p:sp>
      <p:cxnSp>
        <p:nvCxnSpPr>
          <p:cNvPr id="11" name="Straight Arrow Connector 10"/>
          <p:cNvCxnSpPr>
            <a:stCxn id="17" idx="2"/>
          </p:cNvCxnSpPr>
          <p:nvPr/>
        </p:nvCxnSpPr>
        <p:spPr bwMode="auto">
          <a:xfrm flipH="1">
            <a:off x="6109572" y="1926848"/>
            <a:ext cx="112453" cy="603643"/>
          </a:xfrm>
          <a:prstGeom prst="straightConnector1">
            <a:avLst/>
          </a:prstGeom>
          <a:ln>
            <a:solidFill>
              <a:srgbClr val="C00000"/>
            </a:solidFill>
            <a:headEnd type="none" w="med" len="med"/>
            <a:tailEnd type="triangle"/>
          </a:ln>
        </p:spPr>
        <p:style>
          <a:lnRef idx="3">
            <a:schemeClr val="dk1"/>
          </a:lnRef>
          <a:fillRef idx="0">
            <a:schemeClr val="dk1"/>
          </a:fillRef>
          <a:effectRef idx="2">
            <a:schemeClr val="dk1"/>
          </a:effectRef>
          <a:fontRef idx="minor">
            <a:schemeClr val="tx1"/>
          </a:fontRef>
        </p:style>
      </p:cxnSp>
      <p:cxnSp>
        <p:nvCxnSpPr>
          <p:cNvPr id="23" name="Straight Arrow Connector 22"/>
          <p:cNvCxnSpPr/>
          <p:nvPr/>
        </p:nvCxnSpPr>
        <p:spPr bwMode="auto">
          <a:xfrm flipV="1">
            <a:off x="5778634" y="3200400"/>
            <a:ext cx="387164" cy="563645"/>
          </a:xfrm>
          <a:prstGeom prst="straightConnector1">
            <a:avLst/>
          </a:prstGeom>
          <a:ln>
            <a:solidFill>
              <a:srgbClr val="C00000"/>
            </a:solidFill>
            <a:headEnd type="none" w="med" len="med"/>
            <a:tailEnd type="triangle"/>
          </a:ln>
        </p:spPr>
        <p:style>
          <a:lnRef idx="3">
            <a:schemeClr val="dk1"/>
          </a:lnRef>
          <a:fillRef idx="0">
            <a:schemeClr val="dk1"/>
          </a:fillRef>
          <a:effectRef idx="2">
            <a:schemeClr val="dk1"/>
          </a:effectRef>
          <a:fontRef idx="minor">
            <a:schemeClr val="tx1"/>
          </a:fontRef>
        </p:style>
      </p:cxnSp>
      <p:cxnSp>
        <p:nvCxnSpPr>
          <p:cNvPr id="24" name="Straight Arrow Connector 23"/>
          <p:cNvCxnSpPr>
            <a:stCxn id="9" idx="2"/>
          </p:cNvCxnSpPr>
          <p:nvPr/>
        </p:nvCxnSpPr>
        <p:spPr bwMode="auto">
          <a:xfrm flipH="1">
            <a:off x="6637432" y="2850667"/>
            <a:ext cx="1122833" cy="533400"/>
          </a:xfrm>
          <a:prstGeom prst="straightConnector1">
            <a:avLst/>
          </a:prstGeom>
          <a:ln>
            <a:solidFill>
              <a:srgbClr val="C00000"/>
            </a:solidFill>
            <a:headEnd type="none" w="med" len="med"/>
            <a:tailEnd type="triangle"/>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614493419"/>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5125"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Rectangle 8"/>
          <p:cNvSpPr>
            <a:spLocks noGrp="1" noChangeArrowheads="1"/>
          </p:cNvSpPr>
          <p:nvPr>
            <p:ph type="title"/>
          </p:nvPr>
        </p:nvSpPr>
        <p:spPr>
          <a:xfrm>
            <a:off x="2714625" y="64294"/>
            <a:ext cx="6429375" cy="685800"/>
          </a:xfrm>
        </p:spPr>
        <p:txBody>
          <a:bodyPr/>
          <a:lstStyle/>
          <a:p>
            <a:pPr eaLnBrk="1" hangingPunct="1"/>
            <a:r>
              <a:rPr lang="en-US" sz="3600" b="1" dirty="0" smtClean="0"/>
              <a:t>Waterloo Bridge</a:t>
            </a:r>
            <a:endParaRPr lang="en-US" sz="3600" b="1" dirty="0"/>
          </a:p>
        </p:txBody>
      </p:sp>
      <p:pic>
        <p:nvPicPr>
          <p:cNvPr id="16" name="Picture 13">
            <a:hlinkClick r:id="" action="ppaction://noaction"/>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9"/>
          <p:cNvSpPr txBox="1">
            <a:spLocks noChangeArrowheads="1"/>
          </p:cNvSpPr>
          <p:nvPr/>
        </p:nvSpPr>
        <p:spPr bwMode="auto">
          <a:xfrm>
            <a:off x="76200" y="5334000"/>
            <a:ext cx="89916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342900" indent="-342900">
              <a:buFont typeface="Arial" panose="020B0604020202020204" pitchFamily="34" charset="0"/>
              <a:buChar char="•"/>
            </a:pPr>
            <a:r>
              <a:rPr lang="en-US" sz="2000" b="0" dirty="0" smtClean="0"/>
              <a:t>Waterloo </a:t>
            </a:r>
            <a:r>
              <a:rPr lang="en-US" sz="2000" b="0" dirty="0"/>
              <a:t>Road (Route 613) over Rappahannock River</a:t>
            </a:r>
          </a:p>
          <a:p>
            <a:pPr marL="342900" indent="-342900">
              <a:buFont typeface="Arial" panose="020B0604020202020204" pitchFamily="34" charset="0"/>
              <a:buChar char="•"/>
            </a:pPr>
            <a:r>
              <a:rPr lang="en-US" sz="2000" b="0" dirty="0"/>
              <a:t>Culpeper-Fauquier County Line, Virginia</a:t>
            </a:r>
          </a:p>
          <a:p>
            <a:pPr marL="342900" indent="-342900">
              <a:buFont typeface="Arial" panose="020B0604020202020204" pitchFamily="34" charset="0"/>
              <a:buChar char="•"/>
            </a:pPr>
            <a:r>
              <a:rPr lang="en-US" sz="2000" b="0" dirty="0"/>
              <a:t>102 Foot </a:t>
            </a:r>
            <a:r>
              <a:rPr lang="en-US" sz="2000" b="0" dirty="0" smtClean="0"/>
              <a:t>Span</a:t>
            </a:r>
          </a:p>
          <a:p>
            <a:pPr marL="342900" indent="-342900">
              <a:buFont typeface="Arial" panose="020B0604020202020204" pitchFamily="34" charset="0"/>
              <a:buChar char="•"/>
            </a:pPr>
            <a:r>
              <a:rPr lang="en-US" sz="2000" b="0" dirty="0" smtClean="0"/>
              <a:t>Pin-connected Pratt through truss</a:t>
            </a:r>
            <a:endParaRPr lang="en-US" sz="2000" b="0" dirty="0"/>
          </a:p>
        </p:txBody>
      </p:sp>
      <p:pic>
        <p:nvPicPr>
          <p:cNvPr id="2" name="Picture 1"/>
          <p:cNvPicPr>
            <a:picLocks noChangeAspect="1"/>
          </p:cNvPicPr>
          <p:nvPr/>
        </p:nvPicPr>
        <p:blipFill rotWithShape="1">
          <a:blip r:embed="rId6" cstate="print">
            <a:extLst>
              <a:ext uri="{28A0092B-C50C-407E-A947-70E740481C1C}">
                <a14:useLocalDpi xmlns:a14="http://schemas.microsoft.com/office/drawing/2010/main" val="0"/>
              </a:ext>
            </a:extLst>
          </a:blip>
          <a:srcRect r="26865"/>
          <a:stretch/>
        </p:blipFill>
        <p:spPr>
          <a:xfrm>
            <a:off x="4572000" y="1127547"/>
            <a:ext cx="4458511" cy="4061681"/>
          </a:xfrm>
          <a:prstGeom prst="rect">
            <a:avLst/>
          </a:prstGeom>
        </p:spPr>
      </p:pic>
      <p:pic>
        <p:nvPicPr>
          <p:cNvPr id="3" name="Picture 2"/>
          <p:cNvPicPr>
            <a:picLocks noChangeAspect="1"/>
          </p:cNvPicPr>
          <p:nvPr/>
        </p:nvPicPr>
        <p:blipFill rotWithShape="1">
          <a:blip r:embed="rId7" cstate="print">
            <a:extLst>
              <a:ext uri="{28A0092B-C50C-407E-A947-70E740481C1C}">
                <a14:useLocalDpi xmlns:a14="http://schemas.microsoft.com/office/drawing/2010/main" val="0"/>
              </a:ext>
            </a:extLst>
          </a:blip>
          <a:srcRect r="11806"/>
          <a:stretch/>
        </p:blipFill>
        <p:spPr>
          <a:xfrm>
            <a:off x="76200" y="1588294"/>
            <a:ext cx="4488639" cy="3390900"/>
          </a:xfrm>
          <a:prstGeom prst="rect">
            <a:avLst/>
          </a:prstGeom>
        </p:spPr>
      </p:pic>
    </p:spTree>
    <p:extLst>
      <p:ext uri="{BB962C8B-B14F-4D97-AF65-F5344CB8AC3E}">
        <p14:creationId xmlns:p14="http://schemas.microsoft.com/office/powerpoint/2010/main" val="3186522372"/>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5125"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Rectangle 8"/>
          <p:cNvSpPr>
            <a:spLocks noGrp="1" noChangeArrowheads="1"/>
          </p:cNvSpPr>
          <p:nvPr>
            <p:ph type="title"/>
          </p:nvPr>
        </p:nvSpPr>
        <p:spPr>
          <a:xfrm>
            <a:off x="2714625" y="64294"/>
            <a:ext cx="6429375" cy="685800"/>
          </a:xfrm>
        </p:spPr>
        <p:txBody>
          <a:bodyPr/>
          <a:lstStyle/>
          <a:p>
            <a:pPr eaLnBrk="1" hangingPunct="1"/>
            <a:r>
              <a:rPr lang="en-US" sz="3600" b="1" dirty="0" smtClean="0"/>
              <a:t>Waterloo Bridge</a:t>
            </a:r>
            <a:endParaRPr lang="en-US" sz="3600" b="1" dirty="0"/>
          </a:p>
        </p:txBody>
      </p:sp>
      <p:pic>
        <p:nvPicPr>
          <p:cNvPr id="16" name="Picture 13">
            <a:hlinkClick r:id="" action="ppaction://noaction"/>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9"/>
          <p:cNvSpPr txBox="1">
            <a:spLocks noChangeArrowheads="1"/>
          </p:cNvSpPr>
          <p:nvPr/>
        </p:nvSpPr>
        <p:spPr bwMode="auto">
          <a:xfrm>
            <a:off x="76200" y="4875452"/>
            <a:ext cx="89916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342900" indent="-342900">
              <a:buFont typeface="Arial" panose="020B0604020202020204" pitchFamily="34" charset="0"/>
              <a:buChar char="•"/>
            </a:pPr>
            <a:r>
              <a:rPr lang="en-US" sz="2000" b="0" dirty="0" smtClean="0"/>
              <a:t>Built in 1878 by Pittsburgh Bridge Company. One of the oldest examples of their work in the country, and an early surviving example of a pin-connected Pratt through truss.</a:t>
            </a:r>
          </a:p>
          <a:p>
            <a:pPr marL="342900" indent="-342900">
              <a:buFont typeface="Arial" panose="020B0604020202020204" pitchFamily="34" charset="0"/>
              <a:buChar char="•"/>
            </a:pPr>
            <a:endParaRPr lang="en-US" sz="2000" b="0" dirty="0"/>
          </a:p>
          <a:p>
            <a:pPr marL="342900" indent="-342900">
              <a:buFont typeface="Arial" panose="020B0604020202020204" pitchFamily="34" charset="0"/>
              <a:buChar char="•"/>
            </a:pPr>
            <a:r>
              <a:rPr lang="en-US" sz="2000" b="0" dirty="0" smtClean="0"/>
              <a:t>Approach spans were replaced in 1919 by Virginia Bridge and Iron Co. of Roanoke, VA.</a:t>
            </a:r>
            <a:endParaRPr lang="en-US" sz="2000" b="0" dirty="0"/>
          </a:p>
        </p:txBody>
      </p:sp>
      <p:pic>
        <p:nvPicPr>
          <p:cNvPr id="2" name="Picture 1"/>
          <p:cNvPicPr>
            <a:picLocks noChangeAspect="1"/>
          </p:cNvPicPr>
          <p:nvPr/>
        </p:nvPicPr>
        <p:blipFill rotWithShape="1">
          <a:blip r:embed="rId6">
            <a:extLst>
              <a:ext uri="{28A0092B-C50C-407E-A947-70E740481C1C}">
                <a14:useLocalDpi xmlns:a14="http://schemas.microsoft.com/office/drawing/2010/main" val="0"/>
              </a:ext>
            </a:extLst>
          </a:blip>
          <a:srcRect l="24166" t="29988" r="15833" b="6254"/>
          <a:stretch/>
        </p:blipFill>
        <p:spPr>
          <a:xfrm>
            <a:off x="76200" y="991157"/>
            <a:ext cx="5486400" cy="3884295"/>
          </a:xfrm>
          <a:prstGeom prst="rect">
            <a:avLst/>
          </a:prstGeom>
        </p:spPr>
      </p:pic>
      <p:sp>
        <p:nvSpPr>
          <p:cNvPr id="10" name="Text Box 9"/>
          <p:cNvSpPr txBox="1">
            <a:spLocks noChangeArrowheads="1"/>
          </p:cNvSpPr>
          <p:nvPr/>
        </p:nvSpPr>
        <p:spPr bwMode="auto">
          <a:xfrm>
            <a:off x="5562600" y="1002506"/>
            <a:ext cx="3505200"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r>
              <a:rPr lang="en-US" sz="1400" dirty="0"/>
              <a:t>Fauquier County Court Minute Book 1876-1880.</a:t>
            </a:r>
          </a:p>
          <a:p>
            <a:r>
              <a:rPr lang="en-US" sz="1400" b="0" dirty="0"/>
              <a:t> </a:t>
            </a:r>
          </a:p>
          <a:p>
            <a:r>
              <a:rPr lang="en-US" sz="1400" b="0" dirty="0"/>
              <a:t>Page 243:  July 25, 1878  - “This day the Fauquier </a:t>
            </a:r>
            <a:r>
              <a:rPr lang="en-US" sz="1400" b="0" dirty="0" err="1"/>
              <a:t>Comms</a:t>
            </a:r>
            <a:r>
              <a:rPr lang="en-US" sz="1400" b="0" dirty="0"/>
              <a:t>. filed the report accepting the Bridge over the </a:t>
            </a:r>
            <a:r>
              <a:rPr lang="en-US" sz="1400" b="0" dirty="0" err="1"/>
              <a:t>Rappk</a:t>
            </a:r>
            <a:r>
              <a:rPr lang="en-US" sz="1400" b="0" dirty="0"/>
              <a:t>. River at Waterloo, erected by the Pittsburg Bridge Company, &amp; s[   ] is confirmed.  And the Court doth order the County Treasurer of Fauquier County to pay to T.N. Fletcher one of the </a:t>
            </a:r>
            <a:r>
              <a:rPr lang="en-US" sz="1400" b="0" dirty="0" err="1"/>
              <a:t>Comms</a:t>
            </a:r>
            <a:r>
              <a:rPr lang="en-US" sz="1400" b="0" dirty="0"/>
              <a:t>. on the part of Fauquier County the sum of $620.00 the balance due said Pittsburg Bridge Company in full of said Bridge….” </a:t>
            </a:r>
          </a:p>
        </p:txBody>
      </p:sp>
    </p:spTree>
    <p:extLst>
      <p:ext uri="{BB962C8B-B14F-4D97-AF65-F5344CB8AC3E}">
        <p14:creationId xmlns:p14="http://schemas.microsoft.com/office/powerpoint/2010/main" val="3290878488"/>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5125"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Rectangle 8"/>
          <p:cNvSpPr>
            <a:spLocks noGrp="1" noChangeArrowheads="1"/>
          </p:cNvSpPr>
          <p:nvPr>
            <p:ph type="title"/>
          </p:nvPr>
        </p:nvSpPr>
        <p:spPr>
          <a:xfrm>
            <a:off x="2714625" y="64294"/>
            <a:ext cx="6429375" cy="685800"/>
          </a:xfrm>
        </p:spPr>
        <p:txBody>
          <a:bodyPr/>
          <a:lstStyle/>
          <a:p>
            <a:pPr eaLnBrk="1" hangingPunct="1"/>
            <a:r>
              <a:rPr lang="en-US" sz="3600" b="1" dirty="0" smtClean="0"/>
              <a:t>Pittsburgh Bridge Co.</a:t>
            </a:r>
            <a:endParaRPr lang="en-US" sz="3600" b="1" dirty="0"/>
          </a:p>
        </p:txBody>
      </p:sp>
      <p:pic>
        <p:nvPicPr>
          <p:cNvPr id="16" name="Picture 13">
            <a:hlinkClick r:id="" action="ppaction://noaction"/>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rotWithShape="1">
          <a:blip r:embed="rId6" cstate="print">
            <a:extLst>
              <a:ext uri="{28A0092B-C50C-407E-A947-70E740481C1C}">
                <a14:useLocalDpi xmlns:a14="http://schemas.microsoft.com/office/drawing/2010/main" val="0"/>
              </a:ext>
            </a:extLst>
          </a:blip>
          <a:srcRect t="4673" b="3497"/>
          <a:stretch/>
        </p:blipFill>
        <p:spPr>
          <a:xfrm>
            <a:off x="24319" y="967413"/>
            <a:ext cx="3861881" cy="5814388"/>
          </a:xfrm>
          <a:prstGeom prst="rect">
            <a:avLst/>
          </a:prstGeom>
        </p:spPr>
      </p:pic>
      <p:pic>
        <p:nvPicPr>
          <p:cNvPr id="4" name="Picture 3"/>
          <p:cNvPicPr>
            <a:picLocks noChangeAspect="1"/>
          </p:cNvPicPr>
          <p:nvPr/>
        </p:nvPicPr>
        <p:blipFill rotWithShape="1">
          <a:blip r:embed="rId7" cstate="print">
            <a:extLst>
              <a:ext uri="{28A0092B-C50C-407E-A947-70E740481C1C}">
                <a14:useLocalDpi xmlns:a14="http://schemas.microsoft.com/office/drawing/2010/main" val="0"/>
              </a:ext>
            </a:extLst>
          </a:blip>
          <a:srcRect b="25688"/>
          <a:stretch/>
        </p:blipFill>
        <p:spPr>
          <a:xfrm>
            <a:off x="3927558" y="4455598"/>
            <a:ext cx="5140242" cy="2312802"/>
          </a:xfrm>
          <a:prstGeom prst="rect">
            <a:avLst/>
          </a:prstGeom>
        </p:spPr>
      </p:pic>
      <p:pic>
        <p:nvPicPr>
          <p:cNvPr id="6" name="Picture 5"/>
          <p:cNvPicPr>
            <a:picLocks noChangeAspect="1"/>
          </p:cNvPicPr>
          <p:nvPr/>
        </p:nvPicPr>
        <p:blipFill rotWithShape="1">
          <a:blip r:embed="rId8" cstate="print">
            <a:extLst>
              <a:ext uri="{28A0092B-C50C-407E-A947-70E740481C1C}">
                <a14:useLocalDpi xmlns:a14="http://schemas.microsoft.com/office/drawing/2010/main" val="0"/>
              </a:ext>
            </a:extLst>
          </a:blip>
          <a:srcRect b="43333"/>
          <a:stretch/>
        </p:blipFill>
        <p:spPr>
          <a:xfrm>
            <a:off x="4572000" y="965792"/>
            <a:ext cx="3968434" cy="3629304"/>
          </a:xfrm>
          <a:prstGeom prst="rect">
            <a:avLst/>
          </a:prstGeom>
        </p:spPr>
      </p:pic>
    </p:spTree>
    <p:extLst>
      <p:ext uri="{BB962C8B-B14F-4D97-AF65-F5344CB8AC3E}">
        <p14:creationId xmlns:p14="http://schemas.microsoft.com/office/powerpoint/2010/main" val="1941658974"/>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5125"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Rectangle 8"/>
          <p:cNvSpPr>
            <a:spLocks noGrp="1" noChangeArrowheads="1"/>
          </p:cNvSpPr>
          <p:nvPr>
            <p:ph type="title"/>
          </p:nvPr>
        </p:nvSpPr>
        <p:spPr>
          <a:xfrm>
            <a:off x="2714625" y="64294"/>
            <a:ext cx="6429375" cy="685800"/>
          </a:xfrm>
        </p:spPr>
        <p:txBody>
          <a:bodyPr/>
          <a:lstStyle/>
          <a:p>
            <a:pPr eaLnBrk="1" hangingPunct="1"/>
            <a:r>
              <a:rPr lang="en-US" sz="3600" b="1" dirty="0" smtClean="0"/>
              <a:t>Fink Truss Bridge</a:t>
            </a:r>
            <a:endParaRPr lang="en-US" sz="3600" b="1" dirty="0"/>
          </a:p>
        </p:txBody>
      </p:sp>
      <p:pic>
        <p:nvPicPr>
          <p:cNvPr id="16" name="Picture 13">
            <a:hlinkClick r:id="" action="ppaction://noaction"/>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9"/>
          <p:cNvSpPr txBox="1">
            <a:spLocks noChangeArrowheads="1"/>
          </p:cNvSpPr>
          <p:nvPr/>
        </p:nvSpPr>
        <p:spPr bwMode="auto">
          <a:xfrm>
            <a:off x="0" y="5410200"/>
            <a:ext cx="89916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342900" indent="-342900">
              <a:buFont typeface="Arial" panose="020B0604020202020204" pitchFamily="34" charset="0"/>
              <a:buChar char="•"/>
            </a:pPr>
            <a:r>
              <a:rPr lang="en-US" sz="2000" b="0" dirty="0" smtClean="0"/>
              <a:t>Designed and patented </a:t>
            </a:r>
            <a:r>
              <a:rPr lang="en-US" sz="2000" b="0" dirty="0"/>
              <a:t>by Albert Fink, the Fink truss was one of the first metal bridge types to be used by the railroad</a:t>
            </a:r>
            <a:r>
              <a:rPr lang="en-US" sz="2000" b="0" dirty="0" smtClean="0"/>
              <a:t>. </a:t>
            </a:r>
          </a:p>
          <a:p>
            <a:pPr marL="342900" indent="-342900">
              <a:buFont typeface="Arial" panose="020B0604020202020204" pitchFamily="34" charset="0"/>
              <a:buChar char="•"/>
            </a:pPr>
            <a:r>
              <a:rPr lang="en-US" sz="2000" b="0" dirty="0" smtClean="0"/>
              <a:t>Lightweight in design, they were soon replaced by heavier bridges, accounting for their rarity today.</a:t>
            </a:r>
            <a:endParaRPr lang="en-US" sz="2000" b="0" dirty="0"/>
          </a:p>
        </p:txBody>
      </p:sp>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991157"/>
            <a:ext cx="9144000" cy="1925053"/>
          </a:xfrm>
          <a:prstGeom prst="rect">
            <a:avLst/>
          </a:prstGeom>
        </p:spPr>
      </p:pic>
      <p:pic>
        <p:nvPicPr>
          <p:cNvPr id="5" name="Picture 4"/>
          <p:cNvPicPr>
            <a:picLocks noChangeAspect="1"/>
          </p:cNvPicPr>
          <p:nvPr/>
        </p:nvPicPr>
        <p:blipFill rotWithShape="1">
          <a:blip r:embed="rId7">
            <a:extLst>
              <a:ext uri="{28A0092B-C50C-407E-A947-70E740481C1C}">
                <a14:useLocalDpi xmlns:a14="http://schemas.microsoft.com/office/drawing/2010/main" val="0"/>
              </a:ext>
            </a:extLst>
          </a:blip>
          <a:srcRect t="37773"/>
          <a:stretch/>
        </p:blipFill>
        <p:spPr>
          <a:xfrm>
            <a:off x="24319" y="3242514"/>
            <a:ext cx="5309681" cy="1773067"/>
          </a:xfrm>
          <a:prstGeom prst="rect">
            <a:avLst/>
          </a:prstGeom>
        </p:spPr>
      </p:pic>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81600" y="2917859"/>
            <a:ext cx="3936460" cy="2568541"/>
          </a:xfrm>
          <a:prstGeom prst="rect">
            <a:avLst/>
          </a:prstGeom>
        </p:spPr>
      </p:pic>
    </p:spTree>
    <p:extLst>
      <p:ext uri="{BB962C8B-B14F-4D97-AF65-F5344CB8AC3E}">
        <p14:creationId xmlns:p14="http://schemas.microsoft.com/office/powerpoint/2010/main" val="907034042"/>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5125"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Rectangle 8"/>
          <p:cNvSpPr>
            <a:spLocks noGrp="1" noChangeArrowheads="1"/>
          </p:cNvSpPr>
          <p:nvPr>
            <p:ph type="title"/>
          </p:nvPr>
        </p:nvSpPr>
        <p:spPr>
          <a:xfrm>
            <a:off x="2714625" y="64294"/>
            <a:ext cx="6429375" cy="685800"/>
          </a:xfrm>
        </p:spPr>
        <p:txBody>
          <a:bodyPr/>
          <a:lstStyle/>
          <a:p>
            <a:pPr eaLnBrk="1" hangingPunct="1"/>
            <a:r>
              <a:rPr lang="en-US" sz="3600" b="1" dirty="0" smtClean="0"/>
              <a:t>Fink Truss Bridge</a:t>
            </a:r>
            <a:endParaRPr lang="en-US" sz="3600" b="1" dirty="0"/>
          </a:p>
        </p:txBody>
      </p:sp>
      <p:pic>
        <p:nvPicPr>
          <p:cNvPr id="16" name="Picture 13">
            <a:hlinkClick r:id="" action="ppaction://noaction"/>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9"/>
          <p:cNvSpPr txBox="1">
            <a:spLocks noChangeArrowheads="1"/>
          </p:cNvSpPr>
          <p:nvPr/>
        </p:nvSpPr>
        <p:spPr bwMode="auto">
          <a:xfrm>
            <a:off x="0" y="4710113"/>
            <a:ext cx="89916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342900" indent="-342900">
              <a:buFont typeface="Arial" panose="020B0604020202020204" pitchFamily="34" charset="0"/>
              <a:buChar char="•"/>
            </a:pPr>
            <a:r>
              <a:rPr lang="en-US" sz="2000" b="0" dirty="0" smtClean="0"/>
              <a:t>One of less than a handful of surviving Fink truss bridges in USA.</a:t>
            </a:r>
          </a:p>
          <a:p>
            <a:pPr marL="342900" indent="-342900">
              <a:buFont typeface="Arial" panose="020B0604020202020204" pitchFamily="34" charset="0"/>
              <a:buChar char="•"/>
            </a:pPr>
            <a:r>
              <a:rPr lang="en-US" sz="2000" b="0" dirty="0" smtClean="0"/>
              <a:t>Rare use of cast iron for vertical members.</a:t>
            </a:r>
          </a:p>
          <a:p>
            <a:pPr marL="342900" indent="-342900">
              <a:buFont typeface="Arial" panose="020B0604020202020204" pitchFamily="34" charset="0"/>
              <a:buChar char="•"/>
            </a:pPr>
            <a:endParaRPr lang="en-US" sz="2000" b="0" dirty="0" smtClean="0"/>
          </a:p>
          <a:p>
            <a:pPr marL="342900" indent="-342900">
              <a:buFont typeface="Arial" panose="020B0604020202020204" pitchFamily="34" charset="0"/>
              <a:buChar char="•"/>
            </a:pPr>
            <a:r>
              <a:rPr lang="en-US" sz="2000" b="0" dirty="0" smtClean="0"/>
              <a:t>Lynchburg, VA. Built </a:t>
            </a:r>
            <a:r>
              <a:rPr lang="en-US" sz="2000" b="0" dirty="0"/>
              <a:t>as railroad bridge in 1870. Moved and used on a highway in 1893. Placed in Riverside Park as a display in 1985.</a:t>
            </a:r>
          </a:p>
        </p:txBody>
      </p:sp>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200" y="1145381"/>
            <a:ext cx="5008452" cy="3333751"/>
          </a:xfrm>
          <a:prstGeom prst="rect">
            <a:avLst/>
          </a:prstGeom>
        </p:spPr>
      </p:pic>
      <p:pic>
        <p:nvPicPr>
          <p:cNvPr id="3" name="Picture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410200" y="1066800"/>
            <a:ext cx="2362200" cy="3548846"/>
          </a:xfrm>
          <a:prstGeom prst="rect">
            <a:avLst/>
          </a:prstGeom>
        </p:spPr>
      </p:pic>
    </p:spTree>
    <p:extLst>
      <p:ext uri="{BB962C8B-B14F-4D97-AF65-F5344CB8AC3E}">
        <p14:creationId xmlns:p14="http://schemas.microsoft.com/office/powerpoint/2010/main" val="457088963"/>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5125"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Rectangle 8"/>
          <p:cNvSpPr>
            <a:spLocks noGrp="1" noChangeArrowheads="1"/>
          </p:cNvSpPr>
          <p:nvPr>
            <p:ph type="title"/>
          </p:nvPr>
        </p:nvSpPr>
        <p:spPr>
          <a:xfrm>
            <a:off x="2714625" y="64294"/>
            <a:ext cx="6429375" cy="685800"/>
          </a:xfrm>
        </p:spPr>
        <p:txBody>
          <a:bodyPr/>
          <a:lstStyle/>
          <a:p>
            <a:pPr eaLnBrk="1" hangingPunct="1"/>
            <a:r>
              <a:rPr lang="en-US" sz="3600" b="1" dirty="0" smtClean="0"/>
              <a:t>Other Metal Truss Bridges</a:t>
            </a:r>
            <a:endParaRPr lang="en-US" sz="3600" b="1" dirty="0"/>
          </a:p>
        </p:txBody>
      </p:sp>
      <p:pic>
        <p:nvPicPr>
          <p:cNvPr id="16" name="Picture 13">
            <a:hlinkClick r:id="" action="ppaction://noaction"/>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9"/>
          <p:cNvSpPr txBox="1">
            <a:spLocks noChangeArrowheads="1"/>
          </p:cNvSpPr>
          <p:nvPr/>
        </p:nvSpPr>
        <p:spPr bwMode="auto">
          <a:xfrm>
            <a:off x="14591" y="5289460"/>
            <a:ext cx="89916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342900" indent="-342900">
              <a:buFont typeface="Arial" panose="020B0604020202020204" pitchFamily="34" charset="0"/>
              <a:buChar char="•"/>
            </a:pPr>
            <a:r>
              <a:rPr lang="en-US" sz="2000" b="0" dirty="0" smtClean="0"/>
              <a:t>Overall Virginia has a relatively small population of surviving metal truss bridges. </a:t>
            </a:r>
            <a:endParaRPr lang="en-US" sz="2000" b="0" dirty="0"/>
          </a:p>
          <a:p>
            <a:pPr marL="342900" indent="-342900">
              <a:buFont typeface="Arial" panose="020B0604020202020204" pitchFamily="34" charset="0"/>
              <a:buChar char="•"/>
            </a:pPr>
            <a:r>
              <a:rPr lang="en-US" sz="2000" b="0" dirty="0" smtClean="0"/>
              <a:t>The surviving collection is distinguished by its unusual, notable, and rare designs even compared with other states.</a:t>
            </a:r>
          </a:p>
        </p:txBody>
      </p:sp>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9075" y="1220074"/>
            <a:ext cx="2573313" cy="1929985"/>
          </a:xfrm>
          <a:prstGeom prst="rect">
            <a:avLst/>
          </a:prstGeom>
        </p:spPr>
      </p:pic>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38125" y="3084926"/>
            <a:ext cx="3124200" cy="2083451"/>
          </a:xfrm>
          <a:prstGeom prst="rect">
            <a:avLst/>
          </a:prstGeom>
        </p:spPr>
      </p:pic>
      <p:pic>
        <p:nvPicPr>
          <p:cNvPr id="7" name="Picture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38400" y="950119"/>
            <a:ext cx="3048000" cy="2032635"/>
          </a:xfrm>
          <a:prstGeom prst="rect">
            <a:avLst/>
          </a:prstGeom>
        </p:spPr>
      </p:pic>
      <p:pic>
        <p:nvPicPr>
          <p:cNvPr id="8" name="Picture 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235300" y="2840011"/>
            <a:ext cx="3505200" cy="2337530"/>
          </a:xfrm>
          <a:prstGeom prst="rect">
            <a:avLst/>
          </a:prstGeom>
        </p:spPr>
      </p:pic>
      <p:pic>
        <p:nvPicPr>
          <p:cNvPr id="9" name="Picture 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070600" y="2728092"/>
            <a:ext cx="3048000" cy="2032635"/>
          </a:xfrm>
          <a:prstGeom prst="rect">
            <a:avLst/>
          </a:prstGeom>
        </p:spPr>
      </p:pic>
      <p:pic>
        <p:nvPicPr>
          <p:cNvPr id="10" name="Picture 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486400" y="1002507"/>
            <a:ext cx="3556000" cy="1284390"/>
          </a:xfrm>
          <a:prstGeom prst="rect">
            <a:avLst/>
          </a:prstGeom>
        </p:spPr>
      </p:pic>
    </p:spTree>
    <p:extLst>
      <p:ext uri="{BB962C8B-B14F-4D97-AF65-F5344CB8AC3E}">
        <p14:creationId xmlns:p14="http://schemas.microsoft.com/office/powerpoint/2010/main" val="1128643726"/>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pic>
        <p:nvPicPr>
          <p:cNvPr id="5125"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Rectangle 8"/>
          <p:cNvSpPr>
            <a:spLocks noGrp="1" noChangeArrowheads="1"/>
          </p:cNvSpPr>
          <p:nvPr>
            <p:ph type="title"/>
          </p:nvPr>
        </p:nvSpPr>
        <p:spPr>
          <a:xfrm>
            <a:off x="2714625" y="64294"/>
            <a:ext cx="6429375" cy="685800"/>
          </a:xfrm>
        </p:spPr>
        <p:txBody>
          <a:bodyPr/>
          <a:lstStyle/>
          <a:p>
            <a:pPr eaLnBrk="1" hangingPunct="1"/>
            <a:r>
              <a:rPr lang="en-US" sz="3600" b="1" dirty="0" smtClean="0"/>
              <a:t>Introduction: About Me</a:t>
            </a:r>
            <a:endParaRPr lang="en-US" sz="3600" b="1" dirty="0"/>
          </a:p>
        </p:txBody>
      </p:sp>
      <p:pic>
        <p:nvPicPr>
          <p:cNvPr id="16" name="Picture 13">
            <a:hlinkClick r:id="" action="ppaction://noaction"/>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9"/>
          <p:cNvSpPr txBox="1">
            <a:spLocks noChangeArrowheads="1"/>
          </p:cNvSpPr>
          <p:nvPr/>
        </p:nvSpPr>
        <p:spPr bwMode="auto">
          <a:xfrm>
            <a:off x="381000" y="2872211"/>
            <a:ext cx="4267200"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457200" indent="-457200">
              <a:buFont typeface="Arial" panose="020B0604020202020204" pitchFamily="34" charset="0"/>
              <a:buChar char="•"/>
            </a:pPr>
            <a:r>
              <a:rPr lang="en-US" sz="2400" b="0" dirty="0" smtClean="0"/>
              <a:t>Website created and maintained by me.</a:t>
            </a:r>
          </a:p>
          <a:p>
            <a:pPr marL="457200" indent="-457200">
              <a:buFont typeface="Arial" panose="020B0604020202020204" pitchFamily="34" charset="0"/>
              <a:buChar char="•"/>
            </a:pPr>
            <a:r>
              <a:rPr lang="en-US" sz="2400" b="0" dirty="0" smtClean="0"/>
              <a:t>Photos, Advocacy, &amp; Documentation</a:t>
            </a:r>
          </a:p>
          <a:p>
            <a:pPr marL="457200" indent="-457200">
              <a:buFont typeface="Arial" panose="020B0604020202020204" pitchFamily="34" charset="0"/>
              <a:buChar char="•"/>
            </a:pPr>
            <a:r>
              <a:rPr lang="en-US" sz="2400" b="0" dirty="0" smtClean="0"/>
              <a:t>32 States</a:t>
            </a:r>
          </a:p>
          <a:p>
            <a:pPr marL="457200" indent="-457200">
              <a:buFont typeface="Arial" panose="020B0604020202020204" pitchFamily="34" charset="0"/>
              <a:buChar char="•"/>
            </a:pPr>
            <a:r>
              <a:rPr lang="en-US" sz="2400" b="0" dirty="0" smtClean="0"/>
              <a:t>4 Canadian Provinces</a:t>
            </a:r>
          </a:p>
          <a:p>
            <a:pPr marL="457200" indent="-457200">
              <a:buFont typeface="Arial" panose="020B0604020202020204" pitchFamily="34" charset="0"/>
              <a:buChar char="•"/>
            </a:pPr>
            <a:r>
              <a:rPr lang="en-US" sz="2400" b="0" dirty="0" smtClean="0"/>
              <a:t>4475 Bridges Listed Currently</a:t>
            </a:r>
          </a:p>
          <a:p>
            <a:pPr marL="457200" indent="-457200">
              <a:buFont typeface="Arial" panose="020B0604020202020204" pitchFamily="34" charset="0"/>
              <a:buChar char="•"/>
            </a:pPr>
            <a:r>
              <a:rPr lang="en-US" sz="2400" b="0" dirty="0" smtClean="0"/>
              <a:t>14 Years</a:t>
            </a:r>
          </a:p>
        </p:txBody>
      </p:sp>
      <p:pic>
        <p:nvPicPr>
          <p:cNvPr id="10" name="Picture 2" descr="J:\HistoricBridges.org\info\presentations\mirailroad\kingsford\logohuge.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97644" y="1013238"/>
            <a:ext cx="4119562" cy="175202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C:\Users\Nels\Dropbox\logos\logo_may_2014.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953000" y="990600"/>
            <a:ext cx="3749759" cy="1784546"/>
          </a:xfrm>
          <a:prstGeom prst="rect">
            <a:avLst/>
          </a:prstGeom>
          <a:noFill/>
          <a:extLst>
            <a:ext uri="{909E8E84-426E-40DD-AFC4-6F175D3DCCD1}">
              <a14:hiddenFill xmlns:a14="http://schemas.microsoft.com/office/drawing/2010/main">
                <a:solidFill>
                  <a:srgbClr val="FFFFFF"/>
                </a:solidFill>
              </a14:hiddenFill>
            </a:ext>
          </a:extLst>
        </p:spPr>
      </p:pic>
      <p:sp>
        <p:nvSpPr>
          <p:cNvPr id="13" name="Text Box 9"/>
          <p:cNvSpPr txBox="1">
            <a:spLocks noChangeArrowheads="1"/>
          </p:cNvSpPr>
          <p:nvPr/>
        </p:nvSpPr>
        <p:spPr bwMode="auto">
          <a:xfrm>
            <a:off x="4953000" y="2820331"/>
            <a:ext cx="41148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457200" indent="-457200">
              <a:buFont typeface="Arial" panose="020B0604020202020204" pitchFamily="34" charset="0"/>
              <a:buChar char="•"/>
            </a:pPr>
            <a:r>
              <a:rPr lang="en-US" sz="2400" b="0" dirty="0" smtClean="0"/>
              <a:t>I work in the office and also handle historic bridge matters.</a:t>
            </a:r>
          </a:p>
          <a:p>
            <a:pPr marL="457200" indent="-457200">
              <a:buFont typeface="Arial" panose="020B0604020202020204" pitchFamily="34" charset="0"/>
              <a:buChar char="•"/>
            </a:pPr>
            <a:r>
              <a:rPr lang="en-US" sz="2400" b="0" dirty="0" smtClean="0"/>
              <a:t>Steel Fabricator</a:t>
            </a:r>
          </a:p>
          <a:p>
            <a:pPr marL="457200" indent="-457200">
              <a:buFont typeface="Arial" panose="020B0604020202020204" pitchFamily="34" charset="0"/>
              <a:buChar char="•"/>
            </a:pPr>
            <a:r>
              <a:rPr lang="en-US" sz="2400" b="0" dirty="0" smtClean="0"/>
              <a:t>Restoration/Relocation of Historic Bridges &amp; </a:t>
            </a:r>
          </a:p>
          <a:p>
            <a:pPr marL="457200" indent="-457200">
              <a:buFont typeface="Arial" panose="020B0604020202020204" pitchFamily="34" charset="0"/>
              <a:buChar char="•"/>
            </a:pPr>
            <a:r>
              <a:rPr lang="en-US" sz="2400" b="0" dirty="0" smtClean="0"/>
              <a:t>Hot Rivets</a:t>
            </a:r>
            <a:endParaRPr lang="en-US" sz="2400" b="0" dirty="0"/>
          </a:p>
        </p:txBody>
      </p:sp>
    </p:spTree>
    <p:extLst>
      <p:ext uri="{BB962C8B-B14F-4D97-AF65-F5344CB8AC3E}">
        <p14:creationId xmlns:p14="http://schemas.microsoft.com/office/powerpoint/2010/main" val="890322760"/>
      </p:ext>
    </p:extLst>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5125"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Rectangle 8"/>
          <p:cNvSpPr>
            <a:spLocks noGrp="1" noChangeArrowheads="1"/>
          </p:cNvSpPr>
          <p:nvPr>
            <p:ph type="title"/>
          </p:nvPr>
        </p:nvSpPr>
        <p:spPr>
          <a:xfrm>
            <a:off x="2714625" y="64294"/>
            <a:ext cx="6429375" cy="685800"/>
          </a:xfrm>
        </p:spPr>
        <p:txBody>
          <a:bodyPr/>
          <a:lstStyle/>
          <a:p>
            <a:r>
              <a:rPr lang="en-US" sz="3600" b="1" dirty="0"/>
              <a:t>Little River Turnpike Bridge</a:t>
            </a:r>
          </a:p>
        </p:txBody>
      </p:sp>
      <p:pic>
        <p:nvPicPr>
          <p:cNvPr id="16" name="Picture 13">
            <a:hlinkClick r:id="" action="ppaction://noaction"/>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9"/>
          <p:cNvSpPr txBox="1">
            <a:spLocks noChangeArrowheads="1"/>
          </p:cNvSpPr>
          <p:nvPr/>
        </p:nvSpPr>
        <p:spPr bwMode="auto">
          <a:xfrm>
            <a:off x="76200" y="5105400"/>
            <a:ext cx="8991600"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342900" indent="-342900">
              <a:buFont typeface="Arial" panose="020B0604020202020204" pitchFamily="34" charset="0"/>
              <a:buChar char="•"/>
            </a:pPr>
            <a:r>
              <a:rPr lang="en-US" sz="2000" b="0" dirty="0"/>
              <a:t>Loudoun County, Virginia</a:t>
            </a:r>
          </a:p>
          <a:p>
            <a:pPr marL="342900" indent="-342900">
              <a:buFont typeface="Arial" panose="020B0604020202020204" pitchFamily="34" charset="0"/>
              <a:buChar char="•"/>
            </a:pPr>
            <a:r>
              <a:rPr lang="en-US" sz="2000" b="0" dirty="0"/>
              <a:t>Crosses Little River on John S. Mosby Highway</a:t>
            </a:r>
          </a:p>
          <a:p>
            <a:pPr marL="342900" indent="-342900">
              <a:buFont typeface="Arial" panose="020B0604020202020204" pitchFamily="34" charset="0"/>
              <a:buChar char="•"/>
            </a:pPr>
            <a:r>
              <a:rPr lang="en-US" sz="2000" b="0" dirty="0"/>
              <a:t>Segmental stone arch bridge</a:t>
            </a:r>
          </a:p>
          <a:p>
            <a:pPr marL="342900" indent="-342900">
              <a:buFont typeface="Arial" panose="020B0604020202020204" pitchFamily="34" charset="0"/>
              <a:buChar char="•"/>
            </a:pPr>
            <a:r>
              <a:rPr lang="en-US" sz="2000" b="0" dirty="0"/>
              <a:t>Built 1824 (extremely old) and </a:t>
            </a:r>
            <a:r>
              <a:rPr lang="en-US" sz="2000" b="0" dirty="0" smtClean="0"/>
              <a:t>a surviving </a:t>
            </a:r>
            <a:r>
              <a:rPr lang="en-US" sz="2000" b="0" dirty="0"/>
              <a:t>artifact of turnpike era.</a:t>
            </a:r>
          </a:p>
        </p:txBody>
      </p:sp>
      <p:pic>
        <p:nvPicPr>
          <p:cNvPr id="2" name="Picture 1"/>
          <p:cNvPicPr>
            <a:picLocks noChangeAspect="1"/>
          </p:cNvPicPr>
          <p:nvPr/>
        </p:nvPicPr>
        <p:blipFill rotWithShape="1">
          <a:blip r:embed="rId6" cstate="print">
            <a:extLst>
              <a:ext uri="{28A0092B-C50C-407E-A947-70E740481C1C}">
                <a14:useLocalDpi xmlns:a14="http://schemas.microsoft.com/office/drawing/2010/main" val="0"/>
              </a:ext>
            </a:extLst>
          </a:blip>
          <a:srcRect b="21298"/>
          <a:stretch/>
        </p:blipFill>
        <p:spPr>
          <a:xfrm>
            <a:off x="1066800" y="1053942"/>
            <a:ext cx="6934200" cy="4099846"/>
          </a:xfrm>
          <a:prstGeom prst="rect">
            <a:avLst/>
          </a:prstGeom>
        </p:spPr>
      </p:pic>
    </p:spTree>
    <p:extLst>
      <p:ext uri="{BB962C8B-B14F-4D97-AF65-F5344CB8AC3E}">
        <p14:creationId xmlns:p14="http://schemas.microsoft.com/office/powerpoint/2010/main" val="3187875036"/>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5125"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Rectangle 8"/>
          <p:cNvSpPr>
            <a:spLocks noGrp="1" noChangeArrowheads="1"/>
          </p:cNvSpPr>
          <p:nvPr>
            <p:ph type="title"/>
          </p:nvPr>
        </p:nvSpPr>
        <p:spPr>
          <a:xfrm>
            <a:off x="2714625" y="64294"/>
            <a:ext cx="6429375" cy="685800"/>
          </a:xfrm>
        </p:spPr>
        <p:txBody>
          <a:bodyPr/>
          <a:lstStyle/>
          <a:p>
            <a:r>
              <a:rPr lang="en-US" sz="3600" b="1" dirty="0" smtClean="0"/>
              <a:t>Goose Creek Bridge</a:t>
            </a:r>
            <a:endParaRPr lang="en-US" sz="3600" b="1" dirty="0"/>
          </a:p>
        </p:txBody>
      </p:sp>
      <p:pic>
        <p:nvPicPr>
          <p:cNvPr id="16" name="Picture 13">
            <a:hlinkClick r:id="" action="ppaction://noaction"/>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9"/>
          <p:cNvSpPr txBox="1">
            <a:spLocks noChangeArrowheads="1"/>
          </p:cNvSpPr>
          <p:nvPr/>
        </p:nvSpPr>
        <p:spPr bwMode="auto">
          <a:xfrm>
            <a:off x="38100" y="4800600"/>
            <a:ext cx="8991600"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342900" indent="-342900">
              <a:buFont typeface="Arial" panose="020B0604020202020204" pitchFamily="34" charset="0"/>
              <a:buChar char="•"/>
            </a:pPr>
            <a:r>
              <a:rPr lang="en-US" sz="2000" b="0" dirty="0" smtClean="0"/>
              <a:t>Built ca. </a:t>
            </a:r>
            <a:r>
              <a:rPr lang="en-US" sz="2000" b="0" dirty="0"/>
              <a:t>1802-1810 for Ashby’s Gap </a:t>
            </a:r>
            <a:r>
              <a:rPr lang="en-US" sz="2000" b="0" dirty="0" smtClean="0"/>
              <a:t>Turnpike. One of the oldest known surviving bridges in Virginia.</a:t>
            </a:r>
            <a:endParaRPr lang="en-US" sz="1100" b="0" dirty="0"/>
          </a:p>
          <a:p>
            <a:pPr marL="342900" indent="-342900">
              <a:buFont typeface="Arial" panose="020B0604020202020204" pitchFamily="34" charset="0"/>
              <a:buChar char="•"/>
            </a:pPr>
            <a:r>
              <a:rPr lang="en-US" sz="2000" b="0" dirty="0"/>
              <a:t>Segmental stone arch </a:t>
            </a:r>
            <a:r>
              <a:rPr lang="en-US" sz="2000" b="0" dirty="0" smtClean="0"/>
              <a:t>bridge</a:t>
            </a:r>
            <a:endParaRPr lang="en-US" sz="1200" b="0" dirty="0"/>
          </a:p>
          <a:p>
            <a:pPr marL="342900" indent="-342900">
              <a:buFont typeface="Arial" panose="020B0604020202020204" pitchFamily="34" charset="0"/>
              <a:buChar char="•"/>
            </a:pPr>
            <a:r>
              <a:rPr lang="en-US" sz="2000" b="0" dirty="0" smtClean="0"/>
              <a:t>Battle </a:t>
            </a:r>
            <a:r>
              <a:rPr lang="en-US" sz="2000" b="0" dirty="0"/>
              <a:t>of </a:t>
            </a:r>
            <a:r>
              <a:rPr lang="en-US" sz="2000" b="0" dirty="0" err="1"/>
              <a:t>Upperville</a:t>
            </a:r>
            <a:r>
              <a:rPr lang="en-US" sz="2000" b="0" dirty="0"/>
              <a:t> </a:t>
            </a:r>
            <a:r>
              <a:rPr lang="en-US" sz="2000" b="0" dirty="0" smtClean="0"/>
              <a:t>around bridge in 1863</a:t>
            </a:r>
            <a:endParaRPr lang="en-US" sz="1100" b="0" dirty="0"/>
          </a:p>
          <a:p>
            <a:pPr marL="342900" indent="-342900">
              <a:buFont typeface="Arial" panose="020B0604020202020204" pitchFamily="34" charset="0"/>
              <a:buChar char="•"/>
            </a:pPr>
            <a:r>
              <a:rPr lang="en-US" sz="2000" b="0" dirty="0" smtClean="0"/>
              <a:t>Bypassed by new bridge in 1957</a:t>
            </a:r>
            <a:endParaRPr lang="en-US" sz="2000" b="0" dirty="0"/>
          </a:p>
        </p:txBody>
      </p:sp>
      <p:pic>
        <p:nvPicPr>
          <p:cNvPr id="3" name="Picture 2"/>
          <p:cNvPicPr>
            <a:picLocks noChangeAspect="1"/>
          </p:cNvPicPr>
          <p:nvPr/>
        </p:nvPicPr>
        <p:blipFill rotWithShape="1">
          <a:blip r:embed="rId6" cstate="print">
            <a:extLst>
              <a:ext uri="{28A0092B-C50C-407E-A947-70E740481C1C}">
                <a14:useLocalDpi xmlns:a14="http://schemas.microsoft.com/office/drawing/2010/main" val="0"/>
              </a:ext>
            </a:extLst>
          </a:blip>
          <a:srcRect t="27397" b="21461"/>
          <a:stretch/>
        </p:blipFill>
        <p:spPr>
          <a:xfrm>
            <a:off x="152400" y="1165018"/>
            <a:ext cx="8763000" cy="3361151"/>
          </a:xfrm>
          <a:prstGeom prst="rect">
            <a:avLst/>
          </a:prstGeom>
        </p:spPr>
      </p:pic>
    </p:spTree>
    <p:extLst>
      <p:ext uri="{BB962C8B-B14F-4D97-AF65-F5344CB8AC3E}">
        <p14:creationId xmlns:p14="http://schemas.microsoft.com/office/powerpoint/2010/main" val="219342763"/>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5125"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Rectangle 8"/>
          <p:cNvSpPr>
            <a:spLocks noGrp="1" noChangeArrowheads="1"/>
          </p:cNvSpPr>
          <p:nvPr>
            <p:ph type="title"/>
          </p:nvPr>
        </p:nvSpPr>
        <p:spPr>
          <a:xfrm>
            <a:off x="2714625" y="64294"/>
            <a:ext cx="6429375" cy="685800"/>
          </a:xfrm>
        </p:spPr>
        <p:txBody>
          <a:bodyPr/>
          <a:lstStyle/>
          <a:p>
            <a:r>
              <a:rPr lang="en-US" sz="3600" b="1" dirty="0" smtClean="0"/>
              <a:t>Daniel B. </a:t>
            </a:r>
            <a:r>
              <a:rPr lang="en-US" sz="3600" b="1" dirty="0" err="1" smtClean="0"/>
              <a:t>Luten</a:t>
            </a:r>
            <a:r>
              <a:rPr lang="en-US" sz="3600" b="1" dirty="0" smtClean="0"/>
              <a:t> (1869-1946)</a:t>
            </a:r>
            <a:endParaRPr lang="en-US" sz="3600" b="1" dirty="0"/>
          </a:p>
        </p:txBody>
      </p:sp>
      <p:pic>
        <p:nvPicPr>
          <p:cNvPr id="16" name="Picture 13">
            <a:hlinkClick r:id="" action="ppaction://noaction"/>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9"/>
          <p:cNvSpPr txBox="1">
            <a:spLocks noChangeArrowheads="1"/>
          </p:cNvSpPr>
          <p:nvPr/>
        </p:nvSpPr>
        <p:spPr bwMode="auto">
          <a:xfrm>
            <a:off x="0" y="4690408"/>
            <a:ext cx="89916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342900" indent="-342900">
              <a:buFont typeface="Arial" panose="020B0604020202020204" pitchFamily="34" charset="0"/>
              <a:buChar char="•"/>
            </a:pPr>
            <a:r>
              <a:rPr lang="en-US" sz="2000" b="0" dirty="0" smtClean="0"/>
              <a:t>Michigan-born engineer based in Indiana who designed, patented, and promoted concrete arch bridges.</a:t>
            </a:r>
          </a:p>
          <a:p>
            <a:pPr marL="342900" indent="-342900">
              <a:buFont typeface="Arial" panose="020B0604020202020204" pitchFamily="34" charset="0"/>
              <a:buChar char="•"/>
            </a:pPr>
            <a:r>
              <a:rPr lang="en-US" sz="2000" b="0" dirty="0" smtClean="0"/>
              <a:t>Many different companies bought rights to use his patented designs.</a:t>
            </a:r>
            <a:endParaRPr lang="en-US" sz="2000" b="0" dirty="0"/>
          </a:p>
          <a:p>
            <a:pPr marL="342900" indent="-342900">
              <a:buFont typeface="Arial" panose="020B0604020202020204" pitchFamily="34" charset="0"/>
              <a:buChar char="•"/>
            </a:pPr>
            <a:r>
              <a:rPr lang="en-US" sz="2000" b="0" dirty="0" smtClean="0"/>
              <a:t>Helped popularize the use of traditional reinforced concrete in bridges.</a:t>
            </a:r>
          </a:p>
        </p:txBody>
      </p:sp>
      <p:pic>
        <p:nvPicPr>
          <p:cNvPr id="4" name="Picture 3"/>
          <p:cNvPicPr>
            <a:picLocks noChangeAspect="1"/>
          </p:cNvPicPr>
          <p:nvPr/>
        </p:nvPicPr>
        <p:blipFill rotWithShape="1">
          <a:blip r:embed="rId6">
            <a:extLst>
              <a:ext uri="{28A0092B-C50C-407E-A947-70E740481C1C}">
                <a14:useLocalDpi xmlns:a14="http://schemas.microsoft.com/office/drawing/2010/main" val="0"/>
              </a:ext>
            </a:extLst>
          </a:blip>
          <a:srcRect l="2195" b="12618"/>
          <a:stretch/>
        </p:blipFill>
        <p:spPr>
          <a:xfrm>
            <a:off x="4213832" y="939850"/>
            <a:ext cx="4873424" cy="3354882"/>
          </a:xfrm>
          <a:prstGeom prst="rect">
            <a:avLst/>
          </a:prstGeom>
        </p:spPr>
      </p:pic>
      <p:pic>
        <p:nvPicPr>
          <p:cNvPr id="5" name="Picture 4"/>
          <p:cNvPicPr>
            <a:picLocks noChangeAspect="1"/>
          </p:cNvPicPr>
          <p:nvPr/>
        </p:nvPicPr>
        <p:blipFill rotWithShape="1">
          <a:blip r:embed="rId7" cstate="print">
            <a:extLst>
              <a:ext uri="{28A0092B-C50C-407E-A947-70E740481C1C}">
                <a14:useLocalDpi xmlns:a14="http://schemas.microsoft.com/office/drawing/2010/main" val="0"/>
              </a:ext>
            </a:extLst>
          </a:blip>
          <a:srcRect b="84871"/>
          <a:stretch/>
        </p:blipFill>
        <p:spPr>
          <a:xfrm>
            <a:off x="129867" y="3693822"/>
            <a:ext cx="1728218" cy="345778"/>
          </a:xfrm>
          <a:prstGeom prst="rect">
            <a:avLst/>
          </a:prstGeom>
        </p:spPr>
      </p:pic>
      <p:pic>
        <p:nvPicPr>
          <p:cNvPr id="6" name="Picture 5"/>
          <p:cNvPicPr>
            <a:picLocks noChangeAspect="1"/>
          </p:cNvPicPr>
          <p:nvPr/>
        </p:nvPicPr>
        <p:blipFill rotWithShape="1">
          <a:blip r:embed="rId8">
            <a:extLst>
              <a:ext uri="{28A0092B-C50C-407E-A947-70E740481C1C}">
                <a14:useLocalDpi xmlns:a14="http://schemas.microsoft.com/office/drawing/2010/main" val="0"/>
              </a:ext>
            </a:extLst>
          </a:blip>
          <a:srcRect l="75833" t="13116" r="5833" b="54611"/>
          <a:stretch/>
        </p:blipFill>
        <p:spPr>
          <a:xfrm>
            <a:off x="147638" y="1447800"/>
            <a:ext cx="1676400" cy="2133600"/>
          </a:xfrm>
          <a:prstGeom prst="rect">
            <a:avLst/>
          </a:prstGeom>
        </p:spPr>
      </p:pic>
      <p:pic>
        <p:nvPicPr>
          <p:cNvPr id="7" name="Picture 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057400" y="1014851"/>
            <a:ext cx="2156432" cy="3456866"/>
          </a:xfrm>
          <a:prstGeom prst="rect">
            <a:avLst/>
          </a:prstGeom>
        </p:spPr>
      </p:pic>
    </p:spTree>
    <p:extLst>
      <p:ext uri="{BB962C8B-B14F-4D97-AF65-F5344CB8AC3E}">
        <p14:creationId xmlns:p14="http://schemas.microsoft.com/office/powerpoint/2010/main" val="2508644850"/>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5125"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Rectangle 8"/>
          <p:cNvSpPr>
            <a:spLocks noGrp="1" noChangeArrowheads="1"/>
          </p:cNvSpPr>
          <p:nvPr>
            <p:ph type="title"/>
          </p:nvPr>
        </p:nvSpPr>
        <p:spPr>
          <a:xfrm>
            <a:off x="2714625" y="64294"/>
            <a:ext cx="6429375" cy="685800"/>
          </a:xfrm>
        </p:spPr>
        <p:txBody>
          <a:bodyPr/>
          <a:lstStyle/>
          <a:p>
            <a:r>
              <a:rPr lang="en-US" sz="3600" b="1" dirty="0" err="1" smtClean="0"/>
              <a:t>Luten</a:t>
            </a:r>
            <a:r>
              <a:rPr lang="en-US" sz="3600" b="1" dirty="0" smtClean="0"/>
              <a:t>: The Salesman</a:t>
            </a:r>
            <a:endParaRPr lang="en-US" sz="3600" b="1" dirty="0"/>
          </a:p>
        </p:txBody>
      </p:sp>
      <p:pic>
        <p:nvPicPr>
          <p:cNvPr id="16" name="Picture 13">
            <a:hlinkClick r:id="" action="ppaction://noaction"/>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3400" y="969574"/>
            <a:ext cx="8153400" cy="5782808"/>
          </a:xfrm>
          <a:prstGeom prst="rect">
            <a:avLst/>
          </a:prstGeom>
        </p:spPr>
      </p:pic>
    </p:spTree>
    <p:extLst>
      <p:ext uri="{BB962C8B-B14F-4D97-AF65-F5344CB8AC3E}">
        <p14:creationId xmlns:p14="http://schemas.microsoft.com/office/powerpoint/2010/main" val="351135110"/>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14800" y="1102383"/>
            <a:ext cx="4854633" cy="2967644"/>
          </a:xfrm>
          <a:prstGeom prst="rect">
            <a:avLst/>
          </a:prstGeom>
        </p:spPr>
      </p:pic>
      <p:sp>
        <p:nvSpPr>
          <p:cNvPr id="5123"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5125" name="Picture 4" descr="bba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5" descr="next">
            <a:hlinkClick r:id="" action="ppaction://hlinkshowjump?jump=next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6" descr="back">
            <a:hlinkClick r:id="" action="ppaction://hlinkshowjump?jump=previousslid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Rectangle 8"/>
          <p:cNvSpPr>
            <a:spLocks noGrp="1" noChangeArrowheads="1"/>
          </p:cNvSpPr>
          <p:nvPr>
            <p:ph type="title"/>
          </p:nvPr>
        </p:nvSpPr>
        <p:spPr>
          <a:xfrm>
            <a:off x="2714625" y="64294"/>
            <a:ext cx="6429375" cy="685800"/>
          </a:xfrm>
        </p:spPr>
        <p:txBody>
          <a:bodyPr/>
          <a:lstStyle/>
          <a:p>
            <a:r>
              <a:rPr lang="en-US" sz="3600" b="1" dirty="0" err="1"/>
              <a:t>Luten</a:t>
            </a:r>
            <a:r>
              <a:rPr lang="en-US" sz="3600" b="1" dirty="0"/>
              <a:t> </a:t>
            </a:r>
            <a:r>
              <a:rPr lang="en-US" sz="3600" b="1" dirty="0" smtClean="0"/>
              <a:t>In Fauquier County</a:t>
            </a:r>
            <a:endParaRPr lang="en-US" sz="3600" b="1" dirty="0"/>
          </a:p>
        </p:txBody>
      </p:sp>
      <p:pic>
        <p:nvPicPr>
          <p:cNvPr id="16" name="Picture 13">
            <a:hlinkClick r:id="" action="ppaction://noaction"/>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9"/>
          <p:cNvSpPr txBox="1">
            <a:spLocks noChangeArrowheads="1"/>
          </p:cNvSpPr>
          <p:nvPr/>
        </p:nvSpPr>
        <p:spPr bwMode="auto">
          <a:xfrm>
            <a:off x="0" y="4919008"/>
            <a:ext cx="89916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342900" indent="-342900">
              <a:buFont typeface="Arial" panose="020B0604020202020204" pitchFamily="34" charset="0"/>
              <a:buChar char="•"/>
            </a:pPr>
            <a:r>
              <a:rPr lang="en-US" sz="2000" b="0" dirty="0" smtClean="0"/>
              <a:t>Closed spandrel concrete deck arch bridges built in 1919.</a:t>
            </a:r>
            <a:endParaRPr lang="en-US" sz="2000" b="0" dirty="0"/>
          </a:p>
          <a:p>
            <a:pPr marL="342900" indent="-342900">
              <a:buFont typeface="Arial" panose="020B0604020202020204" pitchFamily="34" charset="0"/>
              <a:buChar char="•"/>
            </a:pPr>
            <a:endParaRPr lang="en-US" sz="2000" b="0" dirty="0"/>
          </a:p>
          <a:p>
            <a:pPr marL="342900" indent="-342900">
              <a:buFont typeface="Arial" panose="020B0604020202020204" pitchFamily="34" charset="0"/>
              <a:buChar char="•"/>
            </a:pPr>
            <a:r>
              <a:rPr lang="en-US" sz="2000" b="0" dirty="0" smtClean="0"/>
              <a:t>Built by </a:t>
            </a:r>
            <a:r>
              <a:rPr lang="en-US" sz="2000" b="0" dirty="0" err="1" smtClean="0"/>
              <a:t>Luten</a:t>
            </a:r>
            <a:r>
              <a:rPr lang="en-US" sz="2000" b="0" dirty="0" smtClean="0"/>
              <a:t> Bridge Company of York, Pennsylvania: A licensed builder of </a:t>
            </a:r>
            <a:r>
              <a:rPr lang="en-US" sz="2000" b="0" dirty="0" err="1" smtClean="0"/>
              <a:t>Luten</a:t>
            </a:r>
            <a:r>
              <a:rPr lang="en-US" sz="2000" b="0" dirty="0" smtClean="0"/>
              <a:t> design bridges.</a:t>
            </a:r>
          </a:p>
          <a:p>
            <a:pPr marL="342900" indent="-342900">
              <a:buFont typeface="Arial" panose="020B0604020202020204" pitchFamily="34" charset="0"/>
              <a:buChar char="•"/>
            </a:pPr>
            <a:endParaRPr lang="en-US" sz="2000" b="0" dirty="0"/>
          </a:p>
          <a:p>
            <a:pPr marL="342900" indent="-342900">
              <a:buFont typeface="Arial" panose="020B0604020202020204" pitchFamily="34" charset="0"/>
              <a:buChar char="•"/>
            </a:pPr>
            <a:r>
              <a:rPr lang="en-US" sz="2000" b="0" dirty="0" smtClean="0"/>
              <a:t>Traditional, unaltered examples of rural </a:t>
            </a:r>
            <a:r>
              <a:rPr lang="en-US" sz="2000" b="0" dirty="0" err="1" smtClean="0"/>
              <a:t>Luten</a:t>
            </a:r>
            <a:r>
              <a:rPr lang="en-US" sz="2000" b="0" dirty="0" smtClean="0"/>
              <a:t> design bridges.</a:t>
            </a:r>
            <a:endParaRPr lang="en-US" sz="2000" b="0" dirty="0"/>
          </a:p>
        </p:txBody>
      </p:sp>
      <p:pic>
        <p:nvPicPr>
          <p:cNvPr id="3" name="Picture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6262" y="1116974"/>
            <a:ext cx="3955717" cy="2953053"/>
          </a:xfrm>
          <a:prstGeom prst="rect">
            <a:avLst/>
          </a:prstGeom>
        </p:spPr>
      </p:pic>
      <p:pic>
        <p:nvPicPr>
          <p:cNvPr id="4" name="Picture 3"/>
          <p:cNvPicPr>
            <a:picLocks noChangeAspect="1"/>
          </p:cNvPicPr>
          <p:nvPr/>
        </p:nvPicPr>
        <p:blipFill rotWithShape="1">
          <a:blip r:embed="rId8" cstate="print">
            <a:extLst>
              <a:ext uri="{28A0092B-C50C-407E-A947-70E740481C1C}">
                <a14:useLocalDpi xmlns:a14="http://schemas.microsoft.com/office/drawing/2010/main" val="0"/>
              </a:ext>
            </a:extLst>
          </a:blip>
          <a:srcRect l="7408" t="45864" r="14815" b="12161"/>
          <a:stretch/>
        </p:blipFill>
        <p:spPr>
          <a:xfrm>
            <a:off x="6045258" y="3478229"/>
            <a:ext cx="2924175" cy="1183596"/>
          </a:xfrm>
          <a:prstGeom prst="rect">
            <a:avLst/>
          </a:prstGeom>
        </p:spPr>
      </p:pic>
      <p:sp>
        <p:nvSpPr>
          <p:cNvPr id="13" name="Text Box 9"/>
          <p:cNvSpPr txBox="1">
            <a:spLocks noChangeArrowheads="1"/>
          </p:cNvSpPr>
          <p:nvPr/>
        </p:nvSpPr>
        <p:spPr bwMode="auto">
          <a:xfrm>
            <a:off x="0" y="4109472"/>
            <a:ext cx="597169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342900" indent="-342900">
              <a:buFont typeface="Arial" panose="020B0604020202020204" pitchFamily="34" charset="0"/>
              <a:buChar char="•"/>
            </a:pPr>
            <a:r>
              <a:rPr lang="en-US" sz="2000" b="0" dirty="0" smtClean="0"/>
              <a:t>2 bridges on Crenshaw Road over Goose Creek (right) </a:t>
            </a:r>
            <a:r>
              <a:rPr lang="en-US" sz="2000" b="0" dirty="0"/>
              <a:t>and Wolf’s Mill </a:t>
            </a:r>
            <a:r>
              <a:rPr lang="en-US" sz="2000" b="0" dirty="0" smtClean="0"/>
              <a:t>Branch (left).</a:t>
            </a:r>
          </a:p>
        </p:txBody>
      </p:sp>
    </p:spTree>
    <p:extLst>
      <p:ext uri="{BB962C8B-B14F-4D97-AF65-F5344CB8AC3E}">
        <p14:creationId xmlns:p14="http://schemas.microsoft.com/office/powerpoint/2010/main" val="545683511"/>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5125"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Rectangle 8"/>
          <p:cNvSpPr>
            <a:spLocks noGrp="1" noChangeArrowheads="1"/>
          </p:cNvSpPr>
          <p:nvPr>
            <p:ph type="title"/>
          </p:nvPr>
        </p:nvSpPr>
        <p:spPr>
          <a:xfrm>
            <a:off x="2714625" y="64294"/>
            <a:ext cx="6429375" cy="685800"/>
          </a:xfrm>
        </p:spPr>
        <p:txBody>
          <a:bodyPr/>
          <a:lstStyle/>
          <a:p>
            <a:r>
              <a:rPr lang="en-US" sz="3500" b="1" dirty="0" err="1" smtClean="0"/>
              <a:t>Luten</a:t>
            </a:r>
            <a:r>
              <a:rPr lang="en-US" sz="3500" b="1" dirty="0" smtClean="0"/>
              <a:t>: Fairground Rd. Bridge</a:t>
            </a:r>
            <a:endParaRPr lang="en-US" sz="3500" b="1" dirty="0"/>
          </a:p>
        </p:txBody>
      </p:sp>
      <p:pic>
        <p:nvPicPr>
          <p:cNvPr id="16" name="Picture 13">
            <a:hlinkClick r:id="" action="ppaction://noaction"/>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9"/>
          <p:cNvSpPr txBox="1">
            <a:spLocks noChangeArrowheads="1"/>
          </p:cNvSpPr>
          <p:nvPr/>
        </p:nvSpPr>
        <p:spPr bwMode="auto">
          <a:xfrm>
            <a:off x="0" y="5181600"/>
            <a:ext cx="89916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342900" indent="-342900">
              <a:buFont typeface="Arial" panose="020B0604020202020204" pitchFamily="34" charset="0"/>
              <a:buChar char="•"/>
            </a:pPr>
            <a:r>
              <a:rPr lang="en-US" sz="2400" b="0" dirty="0"/>
              <a:t>Callaway: Tazewell County, Virginia over the Clinch River</a:t>
            </a:r>
          </a:p>
          <a:p>
            <a:pPr marL="342900" indent="-342900">
              <a:buFont typeface="Arial" panose="020B0604020202020204" pitchFamily="34" charset="0"/>
              <a:buChar char="•"/>
            </a:pPr>
            <a:r>
              <a:rPr lang="en-US" sz="2400" b="0" dirty="0"/>
              <a:t>Concrete closed spandrel deck arch bridge.</a:t>
            </a:r>
          </a:p>
          <a:p>
            <a:pPr marL="342900" indent="-342900">
              <a:buFont typeface="Arial" panose="020B0604020202020204" pitchFamily="34" charset="0"/>
              <a:buChar char="•"/>
            </a:pPr>
            <a:r>
              <a:rPr lang="en-US" sz="2400" b="0" dirty="0"/>
              <a:t>Built 1923 by </a:t>
            </a:r>
            <a:r>
              <a:rPr lang="en-US" sz="2400" b="0" dirty="0" err="1"/>
              <a:t>Luten</a:t>
            </a:r>
            <a:r>
              <a:rPr lang="en-US" sz="2400" b="0" dirty="0"/>
              <a:t> Bridge Company of Knoxville, TN</a:t>
            </a:r>
          </a:p>
        </p:txBody>
      </p:sp>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974" y="990600"/>
            <a:ext cx="5427426" cy="4070570"/>
          </a:xfrm>
          <a:prstGeom prst="rect">
            <a:avLst/>
          </a:prstGeom>
        </p:spPr>
      </p:pic>
      <p:pic>
        <p:nvPicPr>
          <p:cNvPr id="6" name="Picture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62600" y="1843087"/>
            <a:ext cx="3302000" cy="2476500"/>
          </a:xfrm>
          <a:prstGeom prst="rect">
            <a:avLst/>
          </a:prstGeom>
        </p:spPr>
      </p:pic>
    </p:spTree>
    <p:extLst>
      <p:ext uri="{BB962C8B-B14F-4D97-AF65-F5344CB8AC3E}">
        <p14:creationId xmlns:p14="http://schemas.microsoft.com/office/powerpoint/2010/main" val="3581024173"/>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5125"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Rectangle 8"/>
          <p:cNvSpPr>
            <a:spLocks noGrp="1" noChangeArrowheads="1"/>
          </p:cNvSpPr>
          <p:nvPr>
            <p:ph type="title"/>
          </p:nvPr>
        </p:nvSpPr>
        <p:spPr>
          <a:xfrm>
            <a:off x="2714625" y="64294"/>
            <a:ext cx="6429375" cy="685800"/>
          </a:xfrm>
        </p:spPr>
        <p:txBody>
          <a:bodyPr/>
          <a:lstStyle/>
          <a:p>
            <a:r>
              <a:rPr lang="en-US" sz="3500" b="1" dirty="0" smtClean="0"/>
              <a:t>James River Bridge</a:t>
            </a:r>
            <a:endParaRPr lang="en-US" sz="3500" b="1" dirty="0"/>
          </a:p>
        </p:txBody>
      </p:sp>
      <p:pic>
        <p:nvPicPr>
          <p:cNvPr id="16" name="Picture 13">
            <a:hlinkClick r:id="" action="ppaction://noaction"/>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9"/>
          <p:cNvSpPr txBox="1">
            <a:spLocks noChangeArrowheads="1"/>
          </p:cNvSpPr>
          <p:nvPr/>
        </p:nvSpPr>
        <p:spPr bwMode="auto">
          <a:xfrm>
            <a:off x="0" y="5221920"/>
            <a:ext cx="6845030"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342900" indent="-342900">
              <a:buFont typeface="Arial" panose="020B0604020202020204" pitchFamily="34" charset="0"/>
              <a:buChar char="•"/>
            </a:pPr>
            <a:r>
              <a:rPr lang="en-US" sz="2000" b="0" dirty="0"/>
              <a:t>CSX - James River Bridge</a:t>
            </a:r>
          </a:p>
          <a:p>
            <a:pPr marL="342900" indent="-342900">
              <a:buFont typeface="Arial" panose="020B0604020202020204" pitchFamily="34" charset="0"/>
              <a:buChar char="•"/>
            </a:pPr>
            <a:r>
              <a:rPr lang="en-US" sz="2000" b="0" dirty="0"/>
              <a:t>Richmond, Virginia</a:t>
            </a:r>
          </a:p>
          <a:p>
            <a:pPr marL="342900" indent="-342900">
              <a:buFont typeface="Arial" panose="020B0604020202020204" pitchFamily="34" charset="0"/>
              <a:buChar char="•"/>
            </a:pPr>
            <a:r>
              <a:rPr lang="en-US" sz="2000" b="0" dirty="0"/>
              <a:t>Large multi-span open spandrel concrete arch bridge, 2200 feet </a:t>
            </a:r>
            <a:r>
              <a:rPr lang="en-US" sz="2000" b="0" dirty="0" smtClean="0"/>
              <a:t>long, built in 1919.</a:t>
            </a:r>
            <a:endParaRPr lang="en-US" sz="2000" b="0" dirty="0"/>
          </a:p>
          <a:p>
            <a:pPr marL="342900" indent="-342900">
              <a:buFont typeface="Arial" panose="020B0604020202020204" pitchFamily="34" charset="0"/>
              <a:buChar char="•"/>
            </a:pPr>
            <a:r>
              <a:rPr lang="en-US" sz="2000" b="0" dirty="0"/>
              <a:t>Designed by noted engineer </a:t>
            </a:r>
            <a:r>
              <a:rPr lang="en-US" sz="2000" b="0" dirty="0" smtClean="0"/>
              <a:t>John Edwin </a:t>
            </a:r>
            <a:r>
              <a:rPr lang="en-US" sz="2000" b="0" dirty="0"/>
              <a:t>Greiner</a:t>
            </a:r>
          </a:p>
        </p:txBody>
      </p:sp>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45030" y="1094910"/>
            <a:ext cx="1716987" cy="2973821"/>
          </a:xfrm>
          <a:prstGeom prst="rect">
            <a:avLst/>
          </a:prstGeom>
        </p:spPr>
      </p:pic>
      <p:pic>
        <p:nvPicPr>
          <p:cNvPr id="4" name="Picture 3"/>
          <p:cNvPicPr>
            <a:picLocks noChangeAspect="1"/>
          </p:cNvPicPr>
          <p:nvPr/>
        </p:nvPicPr>
        <p:blipFill rotWithShape="1">
          <a:blip r:embed="rId7">
            <a:extLst>
              <a:ext uri="{28A0092B-C50C-407E-A947-70E740481C1C}">
                <a14:useLocalDpi xmlns:a14="http://schemas.microsoft.com/office/drawing/2010/main" val="0"/>
              </a:ext>
            </a:extLst>
          </a:blip>
          <a:srcRect b="19150"/>
          <a:stretch/>
        </p:blipFill>
        <p:spPr>
          <a:xfrm>
            <a:off x="6858000" y="4259842"/>
            <a:ext cx="1716987" cy="2429338"/>
          </a:xfrm>
          <a:prstGeom prst="rect">
            <a:avLst/>
          </a:prstGeom>
        </p:spPr>
      </p:pic>
      <p:pic>
        <p:nvPicPr>
          <p:cNvPr id="5" name="Picture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52400" y="1014707"/>
            <a:ext cx="6172200" cy="4114800"/>
          </a:xfrm>
          <a:prstGeom prst="rect">
            <a:avLst/>
          </a:prstGeom>
        </p:spPr>
      </p:pic>
    </p:spTree>
    <p:extLst>
      <p:ext uri="{BB962C8B-B14F-4D97-AF65-F5344CB8AC3E}">
        <p14:creationId xmlns:p14="http://schemas.microsoft.com/office/powerpoint/2010/main" val="3504369456"/>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5125"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Rectangle 8"/>
          <p:cNvSpPr>
            <a:spLocks noGrp="1" noChangeArrowheads="1"/>
          </p:cNvSpPr>
          <p:nvPr>
            <p:ph type="title"/>
          </p:nvPr>
        </p:nvSpPr>
        <p:spPr>
          <a:xfrm>
            <a:off x="2714625" y="64294"/>
            <a:ext cx="6429375" cy="685800"/>
          </a:xfrm>
        </p:spPr>
        <p:txBody>
          <a:bodyPr/>
          <a:lstStyle/>
          <a:p>
            <a:r>
              <a:rPr lang="en-US" sz="3600" dirty="0" smtClean="0"/>
              <a:t>Through Arch Bridge Basics</a:t>
            </a:r>
            <a:endParaRPr lang="en-US" sz="3600" dirty="0"/>
          </a:p>
        </p:txBody>
      </p:sp>
      <p:pic>
        <p:nvPicPr>
          <p:cNvPr id="16" name="Picture 13">
            <a:hlinkClick r:id="" action="ppaction://noaction"/>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9"/>
          <p:cNvSpPr txBox="1">
            <a:spLocks noChangeArrowheads="1"/>
          </p:cNvSpPr>
          <p:nvPr/>
        </p:nvSpPr>
        <p:spPr bwMode="auto">
          <a:xfrm>
            <a:off x="149158" y="4738825"/>
            <a:ext cx="45720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r>
              <a:rPr lang="en-US" sz="2000" b="0" dirty="0" smtClean="0"/>
              <a:t>Standard or Traditional Arch: Ends of arch thrust into piers and abutments at an angle.</a:t>
            </a:r>
          </a:p>
        </p:txBody>
      </p:sp>
      <p:pic>
        <p:nvPicPr>
          <p:cNvPr id="3" name="Picture 2"/>
          <p:cNvPicPr>
            <a:picLocks noChangeAspect="1"/>
          </p:cNvPicPr>
          <p:nvPr/>
        </p:nvPicPr>
        <p:blipFill rotWithShape="1">
          <a:blip r:embed="rId6" cstate="print">
            <a:extLst>
              <a:ext uri="{28A0092B-C50C-407E-A947-70E740481C1C}">
                <a14:useLocalDpi xmlns:a14="http://schemas.microsoft.com/office/drawing/2010/main" val="0"/>
              </a:ext>
            </a:extLst>
          </a:blip>
          <a:srcRect r="15280"/>
          <a:stretch/>
        </p:blipFill>
        <p:spPr>
          <a:xfrm>
            <a:off x="149158" y="1191283"/>
            <a:ext cx="4461863" cy="3515484"/>
          </a:xfrm>
          <a:prstGeom prst="rect">
            <a:avLst/>
          </a:prstGeom>
        </p:spPr>
      </p:pic>
      <p:pic>
        <p:nvPicPr>
          <p:cNvPr id="4" name="Picture 3"/>
          <p:cNvPicPr>
            <a:picLocks noChangeAspect="1"/>
          </p:cNvPicPr>
          <p:nvPr/>
        </p:nvPicPr>
        <p:blipFill rotWithShape="1">
          <a:blip r:embed="rId7" cstate="print">
            <a:extLst>
              <a:ext uri="{28A0092B-C50C-407E-A947-70E740481C1C}">
                <a14:useLocalDpi xmlns:a14="http://schemas.microsoft.com/office/drawing/2010/main" val="0"/>
              </a:ext>
            </a:extLst>
          </a:blip>
          <a:srcRect l="21828"/>
          <a:stretch/>
        </p:blipFill>
        <p:spPr>
          <a:xfrm>
            <a:off x="4800600" y="1191283"/>
            <a:ext cx="4174787" cy="3528087"/>
          </a:xfrm>
          <a:prstGeom prst="rect">
            <a:avLst/>
          </a:prstGeom>
        </p:spPr>
      </p:pic>
      <p:sp>
        <p:nvSpPr>
          <p:cNvPr id="15" name="Text Box 9"/>
          <p:cNvSpPr txBox="1">
            <a:spLocks noChangeArrowheads="1"/>
          </p:cNvSpPr>
          <p:nvPr/>
        </p:nvSpPr>
        <p:spPr bwMode="auto">
          <a:xfrm>
            <a:off x="5105400" y="4738825"/>
            <a:ext cx="4178030"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r>
              <a:rPr lang="en-US" sz="2000" b="0" dirty="0" smtClean="0"/>
              <a:t>Tied Arch: Rests on top of piers and abutments and is held together by a large “tie” beam near deck level.</a:t>
            </a:r>
            <a:endParaRPr lang="en-US" sz="2000" b="0" dirty="0"/>
          </a:p>
          <a:p>
            <a:endParaRPr lang="en-US" sz="2000" b="0" dirty="0"/>
          </a:p>
        </p:txBody>
      </p:sp>
      <p:sp>
        <p:nvSpPr>
          <p:cNvPr id="17" name="Text Box 9"/>
          <p:cNvSpPr txBox="1">
            <a:spLocks noChangeArrowheads="1"/>
          </p:cNvSpPr>
          <p:nvPr/>
        </p:nvSpPr>
        <p:spPr bwMode="auto">
          <a:xfrm>
            <a:off x="149158" y="6248400"/>
            <a:ext cx="882622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a:r>
              <a:rPr lang="en-US" sz="2000" dirty="0" smtClean="0"/>
              <a:t>All are commonly called Rainbow Arch Bridges</a:t>
            </a:r>
          </a:p>
        </p:txBody>
      </p:sp>
    </p:spTree>
    <p:extLst>
      <p:ext uri="{BB962C8B-B14F-4D97-AF65-F5344CB8AC3E}">
        <p14:creationId xmlns:p14="http://schemas.microsoft.com/office/powerpoint/2010/main" val="3351595268"/>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5125"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Rectangle 8"/>
          <p:cNvSpPr>
            <a:spLocks noGrp="1" noChangeArrowheads="1"/>
          </p:cNvSpPr>
          <p:nvPr>
            <p:ph type="title"/>
          </p:nvPr>
        </p:nvSpPr>
        <p:spPr>
          <a:xfrm>
            <a:off x="2714625" y="64294"/>
            <a:ext cx="6429375" cy="685800"/>
          </a:xfrm>
        </p:spPr>
        <p:txBody>
          <a:bodyPr/>
          <a:lstStyle/>
          <a:p>
            <a:r>
              <a:rPr lang="en-US" sz="3600" dirty="0"/>
              <a:t>US-1 Stony Creek Bridge</a:t>
            </a:r>
          </a:p>
        </p:txBody>
      </p:sp>
      <p:pic>
        <p:nvPicPr>
          <p:cNvPr id="16" name="Picture 13">
            <a:hlinkClick r:id="" action="ppaction://noaction"/>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9"/>
          <p:cNvSpPr txBox="1">
            <a:spLocks noChangeArrowheads="1"/>
          </p:cNvSpPr>
          <p:nvPr/>
        </p:nvSpPr>
        <p:spPr bwMode="auto">
          <a:xfrm>
            <a:off x="0" y="4495800"/>
            <a:ext cx="556260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342900" indent="-342900">
              <a:buFont typeface="Arial" panose="020B0604020202020204" pitchFamily="34" charset="0"/>
              <a:buChar char="•"/>
            </a:pPr>
            <a:r>
              <a:rPr lang="en-US" sz="2000" b="0" dirty="0"/>
              <a:t>US-1 Stony Creek Bridge</a:t>
            </a:r>
          </a:p>
          <a:p>
            <a:pPr marL="342900" indent="-342900">
              <a:buFont typeface="Arial" panose="020B0604020202020204" pitchFamily="34" charset="0"/>
              <a:buChar char="•"/>
            </a:pPr>
            <a:r>
              <a:rPr lang="en-US" sz="2000" b="0" dirty="0"/>
              <a:t>Dinwiddie County, </a:t>
            </a:r>
            <a:r>
              <a:rPr lang="en-US" sz="2000" b="0" dirty="0" smtClean="0"/>
              <a:t>Virginia</a:t>
            </a:r>
          </a:p>
          <a:p>
            <a:pPr marL="342900" indent="-342900">
              <a:buFont typeface="Arial" panose="020B0604020202020204" pitchFamily="34" charset="0"/>
              <a:buChar char="•"/>
            </a:pPr>
            <a:r>
              <a:rPr lang="en-US" sz="2000" b="0" dirty="0" smtClean="0"/>
              <a:t>Concrete Through “Rainbow” Arch.</a:t>
            </a:r>
          </a:p>
          <a:p>
            <a:pPr marL="342900" indent="-342900">
              <a:buFont typeface="Arial" panose="020B0604020202020204" pitchFamily="34" charset="0"/>
              <a:buChar char="•"/>
            </a:pPr>
            <a:r>
              <a:rPr lang="en-US" sz="2000" b="0" dirty="0" smtClean="0"/>
              <a:t>Tied Arch design.</a:t>
            </a:r>
          </a:p>
          <a:p>
            <a:pPr marL="342900" indent="-342900">
              <a:buFont typeface="Arial" panose="020B0604020202020204" pitchFamily="34" charset="0"/>
              <a:buChar char="•"/>
            </a:pPr>
            <a:r>
              <a:rPr lang="en-US" sz="2000" b="0" dirty="0" smtClean="0"/>
              <a:t>Built 1927.</a:t>
            </a:r>
          </a:p>
          <a:p>
            <a:pPr marL="342900" indent="-342900">
              <a:buFont typeface="Arial" panose="020B0604020202020204" pitchFamily="34" charset="0"/>
              <a:buChar char="•"/>
            </a:pPr>
            <a:r>
              <a:rPr lang="en-US" sz="2000" b="0" dirty="0" smtClean="0"/>
              <a:t>Only known surviving rainbow arch in Virginia.</a:t>
            </a:r>
            <a:endParaRPr lang="en-US" sz="2000" b="0" dirty="0"/>
          </a:p>
        </p:txBody>
      </p:sp>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1090" y="1055046"/>
            <a:ext cx="4312669" cy="2876550"/>
          </a:xfrm>
          <a:prstGeom prst="rect">
            <a:avLst/>
          </a:prstGeom>
        </p:spPr>
      </p:pic>
      <p:pic>
        <p:nvPicPr>
          <p:cNvPr id="6" name="Picture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24400" y="1048561"/>
            <a:ext cx="4221732" cy="2815895"/>
          </a:xfrm>
          <a:prstGeom prst="rect">
            <a:avLst/>
          </a:prstGeom>
        </p:spPr>
      </p:pic>
      <p:pic>
        <p:nvPicPr>
          <p:cNvPr id="7" name="Picture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086600" y="3998617"/>
            <a:ext cx="1859532" cy="2786036"/>
          </a:xfrm>
          <a:prstGeom prst="rect">
            <a:avLst/>
          </a:prstGeom>
        </p:spPr>
      </p:pic>
      <p:pic>
        <p:nvPicPr>
          <p:cNvPr id="8" name="Picture 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876800" y="4003481"/>
            <a:ext cx="2133600" cy="1424178"/>
          </a:xfrm>
          <a:prstGeom prst="rect">
            <a:avLst/>
          </a:prstGeom>
        </p:spPr>
      </p:pic>
    </p:spTree>
    <p:extLst>
      <p:ext uri="{BB962C8B-B14F-4D97-AF65-F5344CB8AC3E}">
        <p14:creationId xmlns:p14="http://schemas.microsoft.com/office/powerpoint/2010/main" val="4118670406"/>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5125"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Rectangle 8"/>
          <p:cNvSpPr>
            <a:spLocks noGrp="1" noChangeArrowheads="1"/>
          </p:cNvSpPr>
          <p:nvPr>
            <p:ph type="title"/>
          </p:nvPr>
        </p:nvSpPr>
        <p:spPr>
          <a:xfrm>
            <a:off x="2714625" y="64294"/>
            <a:ext cx="6429375" cy="685800"/>
          </a:xfrm>
        </p:spPr>
        <p:txBody>
          <a:bodyPr/>
          <a:lstStyle/>
          <a:p>
            <a:r>
              <a:rPr lang="en-US" sz="3500" b="1" dirty="0" smtClean="0"/>
              <a:t>Suspension Footbridges</a:t>
            </a:r>
            <a:endParaRPr lang="en-US" sz="3500" b="1" dirty="0"/>
          </a:p>
        </p:txBody>
      </p:sp>
      <p:pic>
        <p:nvPicPr>
          <p:cNvPr id="16" name="Picture 13">
            <a:hlinkClick r:id="" action="ppaction://noaction"/>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9"/>
          <p:cNvSpPr txBox="1">
            <a:spLocks noChangeArrowheads="1"/>
          </p:cNvSpPr>
          <p:nvPr/>
        </p:nvSpPr>
        <p:spPr bwMode="auto">
          <a:xfrm>
            <a:off x="907552" y="5867400"/>
            <a:ext cx="7620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r>
              <a:rPr lang="en-US" sz="2400" b="0" dirty="0" smtClean="0"/>
              <a:t>Virginia has a unique and unusually large collection of suspension foot bridges.</a:t>
            </a:r>
          </a:p>
        </p:txBody>
      </p:sp>
      <p:pic>
        <p:nvPicPr>
          <p:cNvPr id="11" name="Picture 10"/>
          <p:cNvPicPr>
            <a:picLocks noChangeAspect="1"/>
          </p:cNvPicPr>
          <p:nvPr/>
        </p:nvPicPr>
        <p:blipFill rotWithShape="1">
          <a:blip r:embed="rId6">
            <a:extLst>
              <a:ext uri="{28A0092B-C50C-407E-A947-70E740481C1C}">
                <a14:useLocalDpi xmlns:a14="http://schemas.microsoft.com/office/drawing/2010/main" val="0"/>
              </a:ext>
            </a:extLst>
          </a:blip>
          <a:srcRect t="46587" b="-1"/>
          <a:stretch/>
        </p:blipFill>
        <p:spPr>
          <a:xfrm>
            <a:off x="457200" y="1600200"/>
            <a:ext cx="5032080" cy="4038600"/>
          </a:xfrm>
          <a:prstGeom prst="rect">
            <a:avLst/>
          </a:prstGeom>
        </p:spPr>
      </p:pic>
      <p:pic>
        <p:nvPicPr>
          <p:cNvPr id="13" name="Picture 12"/>
          <p:cNvPicPr>
            <a:picLocks noChangeAspect="1"/>
          </p:cNvPicPr>
          <p:nvPr/>
        </p:nvPicPr>
        <p:blipFill rotWithShape="1">
          <a:blip r:embed="rId7">
            <a:extLst>
              <a:ext uri="{28A0092B-C50C-407E-A947-70E740481C1C}">
                <a14:useLocalDpi xmlns:a14="http://schemas.microsoft.com/office/drawing/2010/main" val="0"/>
              </a:ext>
            </a:extLst>
          </a:blip>
          <a:srcRect t="7513"/>
          <a:stretch/>
        </p:blipFill>
        <p:spPr>
          <a:xfrm>
            <a:off x="5715000" y="964169"/>
            <a:ext cx="3226567" cy="4483894"/>
          </a:xfrm>
          <a:prstGeom prst="rect">
            <a:avLst/>
          </a:prstGeom>
        </p:spPr>
      </p:pic>
      <p:sp>
        <p:nvSpPr>
          <p:cNvPr id="14" name="Text Box 9"/>
          <p:cNvSpPr txBox="1">
            <a:spLocks noChangeArrowheads="1"/>
          </p:cNvSpPr>
          <p:nvPr/>
        </p:nvSpPr>
        <p:spPr bwMode="auto">
          <a:xfrm>
            <a:off x="457200" y="892314"/>
            <a:ext cx="5032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r>
              <a:rPr lang="en-US" sz="2000" b="0" dirty="0"/>
              <a:t>Spivey Ford Suspension Footbridge, Bellamy, Gloucester County</a:t>
            </a:r>
            <a:endParaRPr lang="en-US" sz="2000" b="0" dirty="0" smtClean="0"/>
          </a:p>
        </p:txBody>
      </p:sp>
      <p:sp>
        <p:nvSpPr>
          <p:cNvPr id="15" name="Text Box 9"/>
          <p:cNvSpPr txBox="1">
            <a:spLocks noChangeArrowheads="1"/>
          </p:cNvSpPr>
          <p:nvPr/>
        </p:nvSpPr>
        <p:spPr bwMode="auto">
          <a:xfrm>
            <a:off x="5929312" y="5427332"/>
            <a:ext cx="2743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r>
              <a:rPr lang="en-US" sz="2000" b="0" dirty="0" smtClean="0"/>
              <a:t>Old Footings Above</a:t>
            </a:r>
          </a:p>
        </p:txBody>
      </p:sp>
    </p:spTree>
    <p:extLst>
      <p:ext uri="{BB962C8B-B14F-4D97-AF65-F5344CB8AC3E}">
        <p14:creationId xmlns:p14="http://schemas.microsoft.com/office/powerpoint/2010/main" val="3347120687"/>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4100"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dirty="0" smtClean="0">
                <a:solidFill>
                  <a:schemeClr val="tx1"/>
                </a:solidFill>
                <a:latin typeface="Arial" charset="0"/>
              </a:rPr>
              <a:t>Bridge Structure Basics</a:t>
            </a:r>
            <a:endParaRPr lang="en-US" dirty="0">
              <a:solidFill>
                <a:schemeClr val="tx1"/>
              </a:solidFill>
              <a:latin typeface="Arial" charset="0"/>
            </a:endParaRPr>
          </a:p>
        </p:txBody>
      </p:sp>
      <p:pic>
        <p:nvPicPr>
          <p:cNvPr id="4101"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3"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Rectangle 8"/>
          <p:cNvSpPr>
            <a:spLocks noGrp="1" noChangeArrowheads="1"/>
          </p:cNvSpPr>
          <p:nvPr>
            <p:ph type="title"/>
          </p:nvPr>
        </p:nvSpPr>
        <p:spPr>
          <a:xfrm>
            <a:off x="533400" y="-1143000"/>
            <a:ext cx="8229600" cy="1143000"/>
          </a:xfrm>
        </p:spPr>
        <p:txBody>
          <a:bodyPr/>
          <a:lstStyle/>
          <a:p>
            <a:pPr eaLnBrk="1" hangingPunct="1"/>
            <a:r>
              <a:rPr lang="en-US" sz="3600" b="1" smtClean="0"/>
              <a:t>Super and Sub Structures</a:t>
            </a:r>
          </a:p>
        </p:txBody>
      </p:sp>
      <p:sp>
        <p:nvSpPr>
          <p:cNvPr id="4105" name="Text Box 9"/>
          <p:cNvSpPr txBox="1">
            <a:spLocks noChangeArrowheads="1"/>
          </p:cNvSpPr>
          <p:nvPr/>
        </p:nvSpPr>
        <p:spPr bwMode="auto">
          <a:xfrm>
            <a:off x="0" y="5484813"/>
            <a:ext cx="91440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2400" b="0" dirty="0">
                <a:latin typeface="Arial" charset="0"/>
              </a:rPr>
              <a:t>The part of the bridge that spans the obstacle is the superstructure. The part of the bridge that holds the superstructure up is the </a:t>
            </a:r>
            <a:r>
              <a:rPr lang="en-US" sz="2400" b="0" dirty="0" smtClean="0">
                <a:latin typeface="Arial" charset="0"/>
              </a:rPr>
              <a:t>substructure (piers and abutments)</a:t>
            </a:r>
            <a:endParaRPr lang="en-US" sz="2400" b="0" dirty="0">
              <a:latin typeface="Arial" charset="0"/>
            </a:endParaRPr>
          </a:p>
        </p:txBody>
      </p:sp>
      <p:pic>
        <p:nvPicPr>
          <p:cNvPr id="4098" name="Picture 10"/>
          <p:cNvPicPr>
            <a:picLocks noGrp="1" noChangeAspect="1" noChangeArrowheads="1"/>
          </p:cNvPicPr>
          <p:nvPr>
            <p:ph idx="1"/>
          </p:nvPr>
        </p:nvPicPr>
        <p:blipFill>
          <a:blip r:embed="rId5" cstate="print">
            <a:extLst>
              <a:ext uri="{28A0092B-C50C-407E-A947-70E740481C1C}">
                <a14:useLocalDpi xmlns:a14="http://schemas.microsoft.com/office/drawing/2010/main" val="0"/>
              </a:ext>
            </a:extLst>
          </a:blip>
          <a:srcRect/>
          <a:stretch>
            <a:fillRect/>
          </a:stretch>
        </p:blipFill>
        <p:spPr bwMode="auto">
          <a:xfrm>
            <a:off x="457200" y="1600200"/>
            <a:ext cx="8229600" cy="333692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06" name="Text Box 12"/>
          <p:cNvSpPr txBox="1">
            <a:spLocks noChangeArrowheads="1"/>
          </p:cNvSpPr>
          <p:nvPr/>
        </p:nvSpPr>
        <p:spPr bwMode="auto">
          <a:xfrm>
            <a:off x="2895600" y="914400"/>
            <a:ext cx="3962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a:latin typeface="Arial" charset="0"/>
              </a:rPr>
              <a:t>Superstructure</a:t>
            </a:r>
          </a:p>
        </p:txBody>
      </p:sp>
      <p:sp>
        <p:nvSpPr>
          <p:cNvPr id="4107" name="Text Box 13"/>
          <p:cNvSpPr txBox="1">
            <a:spLocks noChangeArrowheads="1"/>
          </p:cNvSpPr>
          <p:nvPr/>
        </p:nvSpPr>
        <p:spPr bwMode="auto">
          <a:xfrm>
            <a:off x="3276600" y="4876800"/>
            <a:ext cx="3352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dirty="0">
                <a:latin typeface="Arial" charset="0"/>
              </a:rPr>
              <a:t>Substructure</a:t>
            </a:r>
          </a:p>
        </p:txBody>
      </p:sp>
      <p:sp>
        <p:nvSpPr>
          <p:cNvPr id="4108" name="Line 14"/>
          <p:cNvSpPr>
            <a:spLocks noChangeShapeType="1"/>
          </p:cNvSpPr>
          <p:nvPr/>
        </p:nvSpPr>
        <p:spPr bwMode="auto">
          <a:xfrm>
            <a:off x="4572000" y="1447800"/>
            <a:ext cx="1828800" cy="1143000"/>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109" name="Line 15"/>
          <p:cNvSpPr>
            <a:spLocks noChangeShapeType="1"/>
          </p:cNvSpPr>
          <p:nvPr/>
        </p:nvSpPr>
        <p:spPr bwMode="auto">
          <a:xfrm flipH="1">
            <a:off x="2819400" y="1447800"/>
            <a:ext cx="1752600" cy="1219200"/>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110" name="Line 16"/>
          <p:cNvSpPr>
            <a:spLocks noChangeShapeType="1"/>
          </p:cNvSpPr>
          <p:nvPr/>
        </p:nvSpPr>
        <p:spPr bwMode="auto">
          <a:xfrm flipV="1">
            <a:off x="4800600" y="3984624"/>
            <a:ext cx="2819400" cy="1044575"/>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111" name="Line 17"/>
          <p:cNvSpPr>
            <a:spLocks noChangeShapeType="1"/>
          </p:cNvSpPr>
          <p:nvPr/>
        </p:nvSpPr>
        <p:spPr bwMode="auto">
          <a:xfrm flipH="1" flipV="1">
            <a:off x="1824038" y="3765550"/>
            <a:ext cx="2976562" cy="1263650"/>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112" name="Line 18"/>
          <p:cNvSpPr>
            <a:spLocks noChangeShapeType="1"/>
          </p:cNvSpPr>
          <p:nvPr/>
        </p:nvSpPr>
        <p:spPr bwMode="auto">
          <a:xfrm flipV="1">
            <a:off x="4800600" y="3581400"/>
            <a:ext cx="0" cy="1447800"/>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pic>
        <p:nvPicPr>
          <p:cNvPr id="18" name="Picture 13">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 Box 18"/>
          <p:cNvSpPr txBox="1">
            <a:spLocks noChangeArrowheads="1"/>
          </p:cNvSpPr>
          <p:nvPr/>
        </p:nvSpPr>
        <p:spPr bwMode="auto">
          <a:xfrm>
            <a:off x="2362200" y="3419474"/>
            <a:ext cx="3352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dirty="0">
                <a:solidFill>
                  <a:srgbClr val="FF0000"/>
                </a:solidFill>
                <a:latin typeface="Arial" charset="0"/>
              </a:rPr>
              <a:t>Pier</a:t>
            </a:r>
          </a:p>
        </p:txBody>
      </p:sp>
      <p:sp>
        <p:nvSpPr>
          <p:cNvPr id="25" name="Text Box 18"/>
          <p:cNvSpPr txBox="1">
            <a:spLocks noChangeArrowheads="1"/>
          </p:cNvSpPr>
          <p:nvPr/>
        </p:nvSpPr>
        <p:spPr bwMode="auto">
          <a:xfrm>
            <a:off x="5306438" y="3390105"/>
            <a:ext cx="3352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dirty="0" smtClean="0">
                <a:solidFill>
                  <a:srgbClr val="FF0000"/>
                </a:solidFill>
                <a:latin typeface="Arial" charset="0"/>
              </a:rPr>
              <a:t>Abutment</a:t>
            </a:r>
            <a:endParaRPr lang="en-US" dirty="0">
              <a:solidFill>
                <a:srgbClr val="FF0000"/>
              </a:solidFill>
              <a:latin typeface="Arial" charset="0"/>
            </a:endParaRPr>
          </a:p>
        </p:txBody>
      </p:sp>
      <p:sp>
        <p:nvSpPr>
          <p:cNvPr id="26" name="Text Box 18"/>
          <p:cNvSpPr txBox="1">
            <a:spLocks noChangeArrowheads="1"/>
          </p:cNvSpPr>
          <p:nvPr/>
        </p:nvSpPr>
        <p:spPr bwMode="auto">
          <a:xfrm>
            <a:off x="-87548" y="4387849"/>
            <a:ext cx="3352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dirty="0" smtClean="0">
                <a:solidFill>
                  <a:srgbClr val="FF0000"/>
                </a:solidFill>
                <a:latin typeface="Arial" charset="0"/>
              </a:rPr>
              <a:t>Abutment</a:t>
            </a:r>
            <a:endParaRPr lang="en-US" dirty="0">
              <a:solidFill>
                <a:srgbClr val="FF0000"/>
              </a:solidFill>
              <a:latin typeface="Arial" charset="0"/>
            </a:endParaRPr>
          </a:p>
        </p:txBody>
      </p:sp>
    </p:spTree>
    <p:extLst>
      <p:ext uri="{BB962C8B-B14F-4D97-AF65-F5344CB8AC3E}">
        <p14:creationId xmlns:p14="http://schemas.microsoft.com/office/powerpoint/2010/main" val="2553823712"/>
      </p:ext>
    </p:extLst>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5125"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Rectangle 8"/>
          <p:cNvSpPr>
            <a:spLocks noGrp="1" noChangeArrowheads="1"/>
          </p:cNvSpPr>
          <p:nvPr>
            <p:ph type="title"/>
          </p:nvPr>
        </p:nvSpPr>
        <p:spPr>
          <a:xfrm>
            <a:off x="2714625" y="64294"/>
            <a:ext cx="6429375" cy="685800"/>
          </a:xfrm>
        </p:spPr>
        <p:txBody>
          <a:bodyPr/>
          <a:lstStyle/>
          <a:p>
            <a:r>
              <a:rPr lang="en-US" sz="3500" b="1" dirty="0" smtClean="0"/>
              <a:t>Suspension Footbridges</a:t>
            </a:r>
            <a:endParaRPr lang="en-US" sz="3500" b="1" dirty="0"/>
          </a:p>
        </p:txBody>
      </p:sp>
      <p:pic>
        <p:nvPicPr>
          <p:cNvPr id="16" name="Picture 13">
            <a:hlinkClick r:id="" action="ppaction://noaction"/>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9"/>
          <p:cNvSpPr txBox="1">
            <a:spLocks noChangeArrowheads="1"/>
          </p:cNvSpPr>
          <p:nvPr/>
        </p:nvSpPr>
        <p:spPr bwMode="auto">
          <a:xfrm>
            <a:off x="0" y="6096000"/>
            <a:ext cx="89916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r>
              <a:rPr lang="en-US" sz="2000" b="0" dirty="0" smtClean="0"/>
              <a:t>Design varies, some made of modern (welded materials), others made of historic riveted materials (potentially salvaged and reused)</a:t>
            </a:r>
          </a:p>
        </p:txBody>
      </p:sp>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4381" y="1066800"/>
            <a:ext cx="5169619" cy="3409240"/>
          </a:xfrm>
          <a:prstGeom prst="rect">
            <a:avLst/>
          </a:prstGeom>
        </p:spPr>
      </p:pic>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38800" y="1083478"/>
            <a:ext cx="3276600" cy="4902330"/>
          </a:xfrm>
          <a:prstGeom prst="rect">
            <a:avLst/>
          </a:prstGeom>
        </p:spPr>
      </p:pic>
      <p:sp>
        <p:nvSpPr>
          <p:cNvPr id="11" name="Text Box 9"/>
          <p:cNvSpPr txBox="1">
            <a:spLocks noChangeArrowheads="1"/>
          </p:cNvSpPr>
          <p:nvPr/>
        </p:nvSpPr>
        <p:spPr bwMode="auto">
          <a:xfrm>
            <a:off x="129815" y="4517332"/>
            <a:ext cx="543278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r>
              <a:rPr lang="en-US" sz="2000" b="0" dirty="0"/>
              <a:t>Zenobia Suspension Footbridge, Washington County, </a:t>
            </a:r>
            <a:r>
              <a:rPr lang="en-US" sz="2000" b="0" dirty="0" smtClean="0"/>
              <a:t>Virginia. (Note use of railroad rail for anchorages.)</a:t>
            </a:r>
          </a:p>
        </p:txBody>
      </p:sp>
    </p:spTree>
    <p:extLst>
      <p:ext uri="{BB962C8B-B14F-4D97-AF65-F5344CB8AC3E}">
        <p14:creationId xmlns:p14="http://schemas.microsoft.com/office/powerpoint/2010/main" val="3262639706"/>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5125"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Rectangle 8"/>
          <p:cNvSpPr>
            <a:spLocks noGrp="1" noChangeArrowheads="1"/>
          </p:cNvSpPr>
          <p:nvPr>
            <p:ph type="title"/>
          </p:nvPr>
        </p:nvSpPr>
        <p:spPr>
          <a:xfrm>
            <a:off x="2714625" y="64294"/>
            <a:ext cx="6429375" cy="685800"/>
          </a:xfrm>
        </p:spPr>
        <p:txBody>
          <a:bodyPr/>
          <a:lstStyle/>
          <a:p>
            <a:r>
              <a:rPr lang="en-US" sz="3500" b="1" dirty="0" smtClean="0"/>
              <a:t>Suspension Footbridges</a:t>
            </a:r>
            <a:endParaRPr lang="en-US" sz="3500" b="1" dirty="0"/>
          </a:p>
        </p:txBody>
      </p:sp>
      <p:pic>
        <p:nvPicPr>
          <p:cNvPr id="16" name="Picture 13">
            <a:hlinkClick r:id="" action="ppaction://noaction"/>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9"/>
          <p:cNvSpPr txBox="1">
            <a:spLocks noChangeArrowheads="1"/>
          </p:cNvSpPr>
          <p:nvPr/>
        </p:nvSpPr>
        <p:spPr bwMode="auto">
          <a:xfrm>
            <a:off x="119974" y="6019800"/>
            <a:ext cx="89916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r>
              <a:rPr lang="en-US" sz="2000" b="0" dirty="0" smtClean="0"/>
              <a:t>A few bridges appear to be built from original materials, or from materials reused with greater effort.</a:t>
            </a:r>
            <a:endParaRPr lang="en-US" sz="2000" b="0" dirty="0"/>
          </a:p>
        </p:txBody>
      </p:sp>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24600" y="1002505"/>
            <a:ext cx="2655570" cy="3993921"/>
          </a:xfrm>
          <a:prstGeom prst="rect">
            <a:avLst/>
          </a:prstGeom>
        </p:spPr>
      </p:pic>
      <p:sp>
        <p:nvSpPr>
          <p:cNvPr id="11" name="Text Box 9"/>
          <p:cNvSpPr txBox="1">
            <a:spLocks noChangeArrowheads="1"/>
          </p:cNvSpPr>
          <p:nvPr/>
        </p:nvSpPr>
        <p:spPr bwMode="auto">
          <a:xfrm>
            <a:off x="6324600" y="4996426"/>
            <a:ext cx="265557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r>
              <a:rPr lang="en-US" sz="2000" b="0" dirty="0"/>
              <a:t>Thornton River - </a:t>
            </a:r>
            <a:r>
              <a:rPr lang="en-US" sz="2000" b="0" dirty="0" err="1"/>
              <a:t>Sperryville</a:t>
            </a:r>
            <a:r>
              <a:rPr lang="en-US" sz="2000" b="0" dirty="0"/>
              <a:t>, Virginia</a:t>
            </a: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l="19361" r="37178"/>
          <a:stretch/>
        </p:blipFill>
        <p:spPr>
          <a:xfrm>
            <a:off x="3962400" y="939850"/>
            <a:ext cx="1593675" cy="4887270"/>
          </a:xfrm>
          <a:prstGeom prst="rect">
            <a:avLst/>
          </a:prstGeom>
        </p:spPr>
      </p:pic>
      <p:pic>
        <p:nvPicPr>
          <p:cNvPr id="5" name="Picture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1079518"/>
            <a:ext cx="3894226" cy="2919413"/>
          </a:xfrm>
          <a:prstGeom prst="rect">
            <a:avLst/>
          </a:prstGeom>
        </p:spPr>
      </p:pic>
      <p:sp>
        <p:nvSpPr>
          <p:cNvPr id="14" name="Text Box 9"/>
          <p:cNvSpPr txBox="1">
            <a:spLocks noChangeArrowheads="1"/>
          </p:cNvSpPr>
          <p:nvPr/>
        </p:nvSpPr>
        <p:spPr bwMode="auto">
          <a:xfrm>
            <a:off x="538305" y="4150730"/>
            <a:ext cx="265557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r>
              <a:rPr lang="en-US" sz="2000" b="0" dirty="0"/>
              <a:t>Robinson River - </a:t>
            </a:r>
            <a:r>
              <a:rPr lang="en-US" sz="2000" b="0" dirty="0" err="1"/>
              <a:t>Criglersville</a:t>
            </a:r>
            <a:r>
              <a:rPr lang="en-US" sz="2000" b="0" dirty="0"/>
              <a:t>, Virginia</a:t>
            </a:r>
          </a:p>
        </p:txBody>
      </p:sp>
    </p:spTree>
    <p:extLst>
      <p:ext uri="{BB962C8B-B14F-4D97-AF65-F5344CB8AC3E}">
        <p14:creationId xmlns:p14="http://schemas.microsoft.com/office/powerpoint/2010/main" val="901715228"/>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5125"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Rectangle 8"/>
          <p:cNvSpPr>
            <a:spLocks noGrp="1" noChangeArrowheads="1"/>
          </p:cNvSpPr>
          <p:nvPr>
            <p:ph type="title"/>
          </p:nvPr>
        </p:nvSpPr>
        <p:spPr>
          <a:xfrm>
            <a:off x="2714625" y="64294"/>
            <a:ext cx="6429375" cy="685800"/>
          </a:xfrm>
        </p:spPr>
        <p:txBody>
          <a:bodyPr/>
          <a:lstStyle/>
          <a:p>
            <a:r>
              <a:rPr lang="en-US" sz="3500" b="1" dirty="0" smtClean="0"/>
              <a:t>Suspension Footbridges</a:t>
            </a:r>
            <a:endParaRPr lang="en-US" sz="3500" b="1" dirty="0"/>
          </a:p>
        </p:txBody>
      </p:sp>
      <p:pic>
        <p:nvPicPr>
          <p:cNvPr id="16" name="Picture 13">
            <a:hlinkClick r:id="" action="ppaction://noaction"/>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9"/>
          <p:cNvSpPr txBox="1">
            <a:spLocks noChangeArrowheads="1"/>
          </p:cNvSpPr>
          <p:nvPr/>
        </p:nvSpPr>
        <p:spPr bwMode="auto">
          <a:xfrm>
            <a:off x="119974" y="6019800"/>
            <a:ext cx="89916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r>
              <a:rPr lang="en-US" sz="2000" b="0" dirty="0" smtClean="0"/>
              <a:t>Most are of simple or even crude design.</a:t>
            </a:r>
          </a:p>
          <a:p>
            <a:r>
              <a:rPr lang="en-US" sz="2000" b="0" dirty="0" smtClean="0"/>
              <a:t>Some are DOT owned!</a:t>
            </a:r>
            <a:endParaRPr lang="en-US" sz="2000" b="0" dirty="0"/>
          </a:p>
        </p:txBody>
      </p:sp>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1000" y="1379623"/>
            <a:ext cx="5260483" cy="3448539"/>
          </a:xfrm>
          <a:prstGeom prst="rect">
            <a:avLst/>
          </a:prstGeom>
        </p:spPr>
      </p:pic>
      <p:pic>
        <p:nvPicPr>
          <p:cNvPr id="6" name="Picture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19800" y="1073825"/>
            <a:ext cx="2739390" cy="4121206"/>
          </a:xfrm>
          <a:prstGeom prst="rect">
            <a:avLst/>
          </a:prstGeom>
        </p:spPr>
      </p:pic>
      <p:pic>
        <p:nvPicPr>
          <p:cNvPr id="4" name="Picture 3"/>
          <p:cNvPicPr>
            <a:picLocks noChangeAspect="1"/>
          </p:cNvPicPr>
          <p:nvPr/>
        </p:nvPicPr>
        <p:blipFill rotWithShape="1">
          <a:blip r:embed="rId8">
            <a:extLst>
              <a:ext uri="{28A0092B-C50C-407E-A947-70E740481C1C}">
                <a14:useLocalDpi xmlns:a14="http://schemas.microsoft.com/office/drawing/2010/main" val="0"/>
              </a:ext>
            </a:extLst>
          </a:blip>
          <a:srcRect l="54274" t="21115" b="61554"/>
          <a:stretch/>
        </p:blipFill>
        <p:spPr>
          <a:xfrm>
            <a:off x="4191000" y="3627893"/>
            <a:ext cx="2424788" cy="1359694"/>
          </a:xfrm>
          <a:prstGeom prst="rect">
            <a:avLst/>
          </a:prstGeom>
        </p:spPr>
      </p:pic>
      <p:sp>
        <p:nvSpPr>
          <p:cNvPr id="14" name="Text Box 9"/>
          <p:cNvSpPr txBox="1">
            <a:spLocks noChangeArrowheads="1"/>
          </p:cNvSpPr>
          <p:nvPr/>
        </p:nvSpPr>
        <p:spPr bwMode="auto">
          <a:xfrm>
            <a:off x="914400" y="4785553"/>
            <a:ext cx="315662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r>
              <a:rPr lang="en-US" sz="2000" b="0" dirty="0"/>
              <a:t>North Fork Holston River - Chatham Hill vicinity, Virginia</a:t>
            </a:r>
          </a:p>
        </p:txBody>
      </p:sp>
    </p:spTree>
    <p:extLst>
      <p:ext uri="{BB962C8B-B14F-4D97-AF65-F5344CB8AC3E}">
        <p14:creationId xmlns:p14="http://schemas.microsoft.com/office/powerpoint/2010/main" val="100382026"/>
      </p:ext>
    </p:ext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814233" y="152400"/>
            <a:ext cx="6341269" cy="652462"/>
          </a:xfrm>
        </p:spPr>
        <p:txBody>
          <a:bodyPr>
            <a:noAutofit/>
          </a:bodyPr>
          <a:lstStyle/>
          <a:p>
            <a:r>
              <a:rPr lang="en-US" sz="3600" b="1" dirty="0" smtClean="0"/>
              <a:t>Bridge Restoration Experience</a:t>
            </a:r>
            <a:endParaRPr lang="en-US" sz="3600" b="1" dirty="0"/>
          </a:p>
        </p:txBody>
      </p:sp>
      <p:pic>
        <p:nvPicPr>
          <p:cNvPr id="1026" name="Picture 2" descr="C:\Users\Nels\Dropbox\logos\logo_may_201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228600"/>
            <a:ext cx="2421731" cy="115252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Users\Nels\Downloads\New folder (2)\little_pict174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94388" y="1553340"/>
            <a:ext cx="3048000" cy="2286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C:\Users\Nels\Downloads\New folder (4)\10001542_678919672166034_4654002615353506165_n.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 y="3162326"/>
            <a:ext cx="2907771" cy="163562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C:\Users\Nels\Downloads\New folder (4)\10009350_668461709878497_1789782210_n.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3023" t="21597" b="26070"/>
          <a:stretch/>
        </p:blipFill>
        <p:spPr bwMode="auto">
          <a:xfrm>
            <a:off x="152400" y="1508866"/>
            <a:ext cx="3124200" cy="140984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Nels\Downloads\New folder (4)\1506988_679079045483430_8950826222176619838_n.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046023" y="2438400"/>
            <a:ext cx="1848365" cy="246448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descr="C:\Users\Nels\Downloads\New folder (4)\1901995_679075198817148_2195970280040575192_n.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591181" y="1143000"/>
            <a:ext cx="2180828" cy="1635621"/>
          </a:xfrm>
          <a:prstGeom prst="rect">
            <a:avLst/>
          </a:prstGeom>
          <a:noFill/>
          <a:extLst>
            <a:ext uri="{909E8E84-426E-40DD-AFC4-6F175D3DCCD1}">
              <a14:hiddenFill xmlns:a14="http://schemas.microsoft.com/office/drawing/2010/main">
                <a:solidFill>
                  <a:srgbClr val="FFFFFF"/>
                </a:solidFill>
              </a14:hiddenFill>
            </a:ext>
          </a:extLst>
        </p:spPr>
      </p:pic>
      <p:sp>
        <p:nvSpPr>
          <p:cNvPr id="11" name="Title 1"/>
          <p:cNvSpPr txBox="1">
            <a:spLocks/>
          </p:cNvSpPr>
          <p:nvPr/>
        </p:nvSpPr>
        <p:spPr>
          <a:xfrm>
            <a:off x="0" y="5029200"/>
            <a:ext cx="9144000" cy="144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baseline="0" noProof="0" dirty="0" smtClean="0">
                <a:ln>
                  <a:noFill/>
                </a:ln>
                <a:solidFill>
                  <a:prstClr val="black"/>
                </a:solidFill>
                <a:effectLst/>
                <a:uLnTx/>
                <a:uFillTx/>
                <a:latin typeface="Calibri"/>
                <a:ea typeface="+mj-ea"/>
                <a:cs typeface="+mj-cs"/>
              </a:rPr>
              <a:t>Bach Steel specializes in the relocation and restoration of historic metal truss bridges, but also has many years of experience in general structural steel fabrication and erection work.</a:t>
            </a:r>
            <a:endParaRPr kumimoji="0" lang="en-US" sz="2800" b="1" i="0" u="none" strike="noStrike" kern="1200" cap="none" spc="0" normalizeH="0" baseline="0" noProof="0" dirty="0">
              <a:ln>
                <a:noFill/>
              </a:ln>
              <a:solidFill>
                <a:prstClr val="black"/>
              </a:solidFill>
              <a:effectLst/>
              <a:uLnTx/>
              <a:uFillTx/>
              <a:latin typeface="Calibri"/>
              <a:ea typeface="+mj-ea"/>
              <a:cs typeface="+mj-cs"/>
            </a:endParaRPr>
          </a:p>
        </p:txBody>
      </p:sp>
    </p:spTree>
    <p:extLst>
      <p:ext uri="{BB962C8B-B14F-4D97-AF65-F5344CB8AC3E}">
        <p14:creationId xmlns:p14="http://schemas.microsoft.com/office/powerpoint/2010/main" val="204622112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814233" y="152400"/>
            <a:ext cx="6341269" cy="1447800"/>
          </a:xfrm>
        </p:spPr>
        <p:txBody>
          <a:bodyPr>
            <a:noAutofit/>
          </a:bodyPr>
          <a:lstStyle/>
          <a:p>
            <a:r>
              <a:rPr lang="en-US" sz="3600" b="1" dirty="0" smtClean="0"/>
              <a:t>Example: </a:t>
            </a:r>
            <a:r>
              <a:rPr lang="en-US" sz="3600" b="1" dirty="0"/>
              <a:t>State Street Bridge, Bridgeport , Michigan</a:t>
            </a:r>
          </a:p>
        </p:txBody>
      </p:sp>
      <p:pic>
        <p:nvPicPr>
          <p:cNvPr id="1026" name="Picture 2" descr="C:\Users\Nels\Dropbox\logos\logo_may_201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228600"/>
            <a:ext cx="2421731" cy="115252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Nels\YandexDisk\Bach Steel\Presentation For Rick\pict1647.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1902" t="10757" r="12573" b="5909"/>
          <a:stretch/>
        </p:blipFill>
        <p:spPr bwMode="auto">
          <a:xfrm>
            <a:off x="0" y="1524000"/>
            <a:ext cx="4953000" cy="47244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Nels\YandexDisk\Bach Steel\Presentation For Rick\bflddbridgededication11001.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4416" t="8522" r="26074" b="11174"/>
          <a:stretch/>
        </p:blipFill>
        <p:spPr bwMode="auto">
          <a:xfrm>
            <a:off x="4731326" y="1489364"/>
            <a:ext cx="4412674" cy="4771402"/>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p:cNvSpPr txBox="1">
            <a:spLocks/>
          </p:cNvSpPr>
          <p:nvPr/>
        </p:nvSpPr>
        <p:spPr>
          <a:xfrm>
            <a:off x="0" y="6134100"/>
            <a:ext cx="9144000" cy="7239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baseline="0" noProof="0" dirty="0" smtClean="0">
                <a:ln>
                  <a:noFill/>
                </a:ln>
                <a:solidFill>
                  <a:prstClr val="black"/>
                </a:solidFill>
                <a:effectLst/>
                <a:uLnTx/>
                <a:uFillTx/>
                <a:latin typeface="Calibri"/>
                <a:ea typeface="+mj-ea"/>
                <a:cs typeface="+mj-cs"/>
              </a:rPr>
              <a:t>Before and After</a:t>
            </a:r>
            <a:endParaRPr kumimoji="0" lang="en-US" sz="2800" b="1" i="0" u="none" strike="noStrike" kern="1200" cap="none" spc="0" normalizeH="0" baseline="0" noProof="0" dirty="0">
              <a:ln>
                <a:noFill/>
              </a:ln>
              <a:solidFill>
                <a:prstClr val="black"/>
              </a:solidFill>
              <a:effectLst/>
              <a:uLnTx/>
              <a:uFillTx/>
              <a:latin typeface="Calibri"/>
              <a:ea typeface="+mj-ea"/>
              <a:cs typeface="+mj-cs"/>
            </a:endParaRPr>
          </a:p>
        </p:txBody>
      </p:sp>
    </p:spTree>
    <p:extLst>
      <p:ext uri="{BB962C8B-B14F-4D97-AF65-F5344CB8AC3E}">
        <p14:creationId xmlns:p14="http://schemas.microsoft.com/office/powerpoint/2010/main" val="96364991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814233" y="152400"/>
            <a:ext cx="6341269" cy="1447800"/>
          </a:xfrm>
        </p:spPr>
        <p:txBody>
          <a:bodyPr>
            <a:noAutofit/>
          </a:bodyPr>
          <a:lstStyle/>
          <a:p>
            <a:r>
              <a:rPr lang="en-US" sz="3600" b="1" dirty="0" smtClean="0"/>
              <a:t>Example: </a:t>
            </a:r>
            <a:r>
              <a:rPr lang="en-US" sz="3600" b="1" dirty="0"/>
              <a:t>State Street Bridge, Bridgeport , Michigan</a:t>
            </a:r>
          </a:p>
        </p:txBody>
      </p:sp>
      <p:pic>
        <p:nvPicPr>
          <p:cNvPr id="1026" name="Picture 2" descr="C:\Users\Nels\Dropbox\logos\logo_may_201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228600"/>
            <a:ext cx="2421731" cy="1152525"/>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p:cNvSpPr txBox="1">
            <a:spLocks/>
          </p:cNvSpPr>
          <p:nvPr/>
        </p:nvSpPr>
        <p:spPr>
          <a:xfrm>
            <a:off x="4343400" y="2819400"/>
            <a:ext cx="4800600" cy="2209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kumimoji="0" lang="en-US" sz="2800" b="1" i="0" u="none" strike="noStrike" kern="1200" cap="none" spc="0" normalizeH="0" baseline="0" noProof="0" dirty="0" smtClean="0">
                <a:ln>
                  <a:noFill/>
                </a:ln>
                <a:solidFill>
                  <a:prstClr val="black"/>
                </a:solidFill>
                <a:effectLst/>
                <a:uLnTx/>
                <a:uFillTx/>
                <a:latin typeface="Calibri"/>
                <a:ea typeface="+mj-ea"/>
                <a:cs typeface="+mj-cs"/>
              </a:rPr>
              <a:t>Safety Assurance: </a:t>
            </a:r>
            <a:r>
              <a:rPr lang="en-US" sz="2800" dirty="0">
                <a:solidFill>
                  <a:prstClr val="black"/>
                </a:solidFill>
              </a:rPr>
              <a:t>Restoration of this “paired </a:t>
            </a:r>
            <a:r>
              <a:rPr lang="en-US" sz="2800" dirty="0" err="1">
                <a:solidFill>
                  <a:prstClr val="black"/>
                </a:solidFill>
              </a:rPr>
              <a:t>eyebar</a:t>
            </a:r>
            <a:r>
              <a:rPr lang="en-US" sz="2800" dirty="0">
                <a:solidFill>
                  <a:prstClr val="black"/>
                </a:solidFill>
              </a:rPr>
              <a:t> fracture critical truss </a:t>
            </a:r>
            <a:r>
              <a:rPr lang="en-US" sz="2800" dirty="0" smtClean="0">
                <a:solidFill>
                  <a:prstClr val="black"/>
                </a:solidFill>
              </a:rPr>
              <a:t>bridge” </a:t>
            </a:r>
            <a:r>
              <a:rPr kumimoji="0" lang="en-US" sz="2800" b="1" i="0" u="none" strike="noStrike" kern="1200" cap="none" spc="0" normalizeH="0" baseline="0" noProof="0" dirty="0" smtClean="0">
                <a:ln>
                  <a:noFill/>
                </a:ln>
                <a:solidFill>
                  <a:prstClr val="black"/>
                </a:solidFill>
                <a:effectLst/>
                <a:uLnTx/>
                <a:uFillTx/>
                <a:latin typeface="Calibri"/>
                <a:ea typeface="+mj-ea"/>
                <a:cs typeface="+mj-cs"/>
              </a:rPr>
              <a:t>Stamped</a:t>
            </a:r>
            <a:r>
              <a:rPr kumimoji="0" lang="en-US" sz="2800" b="1" i="0" u="none" strike="noStrike" kern="1200" cap="none" spc="0" normalizeH="0" noProof="0" dirty="0" smtClean="0">
                <a:ln>
                  <a:noFill/>
                </a:ln>
                <a:solidFill>
                  <a:prstClr val="black"/>
                </a:solidFill>
                <a:effectLst/>
                <a:uLnTx/>
                <a:uFillTx/>
                <a:latin typeface="Calibri"/>
                <a:ea typeface="+mj-ea"/>
                <a:cs typeface="+mj-cs"/>
              </a:rPr>
              <a:t> By Engineer, Approved By MDOT.</a:t>
            </a:r>
          </a:p>
        </p:txBody>
      </p:sp>
      <p:pic>
        <p:nvPicPr>
          <p:cNvPr id="4" name="Picture 3"/>
          <p:cNvPicPr>
            <a:picLocks noChangeAspect="1"/>
          </p:cNvPicPr>
          <p:nvPr/>
        </p:nvPicPr>
        <p:blipFill rotWithShape="1">
          <a:blip r:embed="rId4"/>
          <a:srcRect l="46250" t="11563" r="15000" b="2753"/>
          <a:stretch/>
        </p:blipFill>
        <p:spPr>
          <a:xfrm>
            <a:off x="180885" y="1587500"/>
            <a:ext cx="4238715" cy="4876801"/>
          </a:xfrm>
          <a:prstGeom prst="rect">
            <a:avLst/>
          </a:prstGeom>
        </p:spPr>
      </p:pic>
    </p:spTree>
    <p:extLst>
      <p:ext uri="{BB962C8B-B14F-4D97-AF65-F5344CB8AC3E}">
        <p14:creationId xmlns:p14="http://schemas.microsoft.com/office/powerpoint/2010/main" val="268541000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 descr="C:\Users\Nels\Dropbox\Bell\Bell Road Using\New folder\P1010047.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3013" t="41098" r="30277" b="5287"/>
          <a:stretch/>
        </p:blipFill>
        <p:spPr bwMode="auto">
          <a:xfrm flipH="1">
            <a:off x="7245273" y="1395573"/>
            <a:ext cx="1794998" cy="154529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2814233" y="0"/>
            <a:ext cx="6341269" cy="1447800"/>
          </a:xfrm>
        </p:spPr>
        <p:txBody>
          <a:bodyPr>
            <a:noAutofit/>
          </a:bodyPr>
          <a:lstStyle/>
          <a:p>
            <a:r>
              <a:rPr lang="en-US" sz="3600" b="1" dirty="0" smtClean="0"/>
              <a:t>The Restoration: </a:t>
            </a:r>
            <a:br>
              <a:rPr lang="en-US" sz="3600" b="1" dirty="0" smtClean="0"/>
            </a:br>
            <a:r>
              <a:rPr lang="en-US" sz="3600" b="1" dirty="0" smtClean="0"/>
              <a:t>Replicating Portions of Beams</a:t>
            </a:r>
            <a:endParaRPr lang="en-US" sz="3600" b="1" dirty="0"/>
          </a:p>
        </p:txBody>
      </p:sp>
      <p:pic>
        <p:nvPicPr>
          <p:cNvPr id="1026" name="Picture 2" descr="C:\Users\Nels\Dropbox\logos\logo_may_201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1000" y="228600"/>
            <a:ext cx="2421731" cy="1152525"/>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p:cNvSpPr txBox="1">
            <a:spLocks/>
          </p:cNvSpPr>
          <p:nvPr/>
        </p:nvSpPr>
        <p:spPr>
          <a:xfrm>
            <a:off x="0" y="5410200"/>
            <a:ext cx="9144000" cy="144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baseline="0" noProof="0" dirty="0" smtClean="0">
                <a:ln>
                  <a:noFill/>
                </a:ln>
                <a:solidFill>
                  <a:prstClr val="black"/>
                </a:solidFill>
                <a:effectLst/>
                <a:uLnTx/>
                <a:uFillTx/>
                <a:latin typeface="Calibri"/>
                <a:ea typeface="+mj-ea"/>
                <a:cs typeface="+mj-cs"/>
              </a:rPr>
              <a:t>A very </a:t>
            </a:r>
            <a:r>
              <a:rPr kumimoji="0" lang="en-US" sz="2800" b="1" i="0" u="none" strike="noStrike" kern="1200" cap="none" spc="0" normalizeH="0" baseline="0" noProof="0" dirty="0">
                <a:ln>
                  <a:noFill/>
                </a:ln>
                <a:solidFill>
                  <a:prstClr val="black"/>
                </a:solidFill>
                <a:effectLst/>
                <a:uLnTx/>
                <a:uFillTx/>
                <a:latin typeface="Calibri"/>
                <a:ea typeface="+mj-ea"/>
                <a:cs typeface="+mj-cs"/>
              </a:rPr>
              <a:t>common </a:t>
            </a:r>
            <a:r>
              <a:rPr kumimoji="0" lang="en-US" sz="2800" b="1" i="0" u="none" strike="noStrike" kern="1200" cap="none" spc="0" normalizeH="0" baseline="0" noProof="0" dirty="0" smtClean="0">
                <a:ln>
                  <a:noFill/>
                </a:ln>
                <a:solidFill>
                  <a:prstClr val="black"/>
                </a:solidFill>
                <a:effectLst/>
                <a:uLnTx/>
                <a:uFillTx/>
                <a:latin typeface="Calibri"/>
                <a:ea typeface="+mj-ea"/>
                <a:cs typeface="+mj-cs"/>
              </a:rPr>
              <a:t>truss repair</a:t>
            </a:r>
            <a:r>
              <a:rPr kumimoji="0" lang="en-US" sz="2800" b="1" i="0" u="none" strike="noStrike" kern="1200" cap="none" spc="0" normalizeH="0" baseline="0" noProof="0" dirty="0">
                <a:ln>
                  <a:noFill/>
                </a:ln>
                <a:solidFill>
                  <a:prstClr val="black"/>
                </a:solidFill>
                <a:effectLst/>
                <a:uLnTx/>
                <a:uFillTx/>
                <a:latin typeface="Calibri"/>
                <a:ea typeface="+mj-ea"/>
                <a:cs typeface="+mj-cs"/>
              </a:rPr>
              <a:t>: </a:t>
            </a:r>
            <a:r>
              <a:rPr kumimoji="0" lang="en-US" sz="2800" b="1" i="0" u="none" strike="noStrike" kern="1200" cap="none" spc="0" normalizeH="0" baseline="0" noProof="0" dirty="0" smtClean="0">
                <a:ln>
                  <a:noFill/>
                </a:ln>
                <a:solidFill>
                  <a:prstClr val="black"/>
                </a:solidFill>
                <a:effectLst/>
                <a:uLnTx/>
                <a:uFillTx/>
                <a:latin typeface="Calibri"/>
                <a:ea typeface="+mj-ea"/>
                <a:cs typeface="+mj-cs"/>
              </a:rPr>
              <a:t>Replicate and replace only the bottom portion of vertical members and end posts.</a:t>
            </a:r>
            <a:endParaRPr kumimoji="0" lang="en-US" sz="2800" b="1" i="0" u="none" strike="noStrike" kern="1200" cap="none" spc="0" normalizeH="0" baseline="0" noProof="0" dirty="0">
              <a:ln>
                <a:noFill/>
              </a:ln>
              <a:solidFill>
                <a:prstClr val="black"/>
              </a:solidFill>
              <a:effectLst/>
              <a:uLnTx/>
              <a:uFillTx/>
              <a:latin typeface="Calibri"/>
              <a:ea typeface="+mj-ea"/>
              <a:cs typeface="+mj-cs"/>
            </a:endParaRPr>
          </a:p>
        </p:txBody>
      </p:sp>
      <p:pic>
        <p:nvPicPr>
          <p:cNvPr id="10" name="Picture 2" descr="C:\Users\Nels\Dropbox\Bell\Bell Road Using\New folder\10288793_679074725483862_1911351106566053207_n.jpg"/>
          <p:cNvPicPr>
            <a:picLocks noChangeAspect="1" noChangeArrowheads="1"/>
          </p:cNvPicPr>
          <p:nvPr/>
        </p:nvPicPr>
        <p:blipFill rotWithShape="1">
          <a:blip r:embed="rId5">
            <a:extLst>
              <a:ext uri="{28A0092B-C50C-407E-A947-70E740481C1C}">
                <a14:useLocalDpi xmlns:a14="http://schemas.microsoft.com/office/drawing/2010/main" val="0"/>
              </a:ext>
            </a:extLst>
          </a:blip>
          <a:srcRect l="12532" b="2313"/>
          <a:stretch/>
        </p:blipFill>
        <p:spPr bwMode="auto">
          <a:xfrm>
            <a:off x="228600" y="1493055"/>
            <a:ext cx="4585576" cy="384094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3276600" y="4496077"/>
            <a:ext cx="2297044" cy="830997"/>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smtClean="0">
                <a:ln>
                  <a:noFill/>
                </a:ln>
                <a:solidFill>
                  <a:prstClr val="black"/>
                </a:solidFill>
                <a:effectLst/>
                <a:uLnTx/>
                <a:uFillTx/>
                <a:latin typeface="Calibri"/>
                <a:ea typeface="+mn-ea"/>
                <a:cs typeface="+mn-cs"/>
              </a:rPr>
              <a:t>Replicated portion.</a:t>
            </a:r>
            <a:endParaRPr kumimoji="0" lang="en-US" sz="2400" b="1" i="0" u="none" strike="noStrike" kern="1200" cap="none" spc="0" normalizeH="0" baseline="0" noProof="0" dirty="0">
              <a:ln>
                <a:noFill/>
              </a:ln>
              <a:solidFill>
                <a:prstClr val="black"/>
              </a:solidFill>
              <a:effectLst/>
              <a:uLnTx/>
              <a:uFillTx/>
              <a:latin typeface="Calibri"/>
              <a:ea typeface="+mn-ea"/>
              <a:cs typeface="+mn-cs"/>
            </a:endParaRPr>
          </a:p>
        </p:txBody>
      </p:sp>
      <p:cxnSp>
        <p:nvCxnSpPr>
          <p:cNvPr id="12" name="Straight Arrow Connector 11"/>
          <p:cNvCxnSpPr/>
          <p:nvPr/>
        </p:nvCxnSpPr>
        <p:spPr>
          <a:xfrm flipH="1" flipV="1">
            <a:off x="3048001" y="3962400"/>
            <a:ext cx="685799" cy="457200"/>
          </a:xfrm>
          <a:prstGeom prst="straightConnector1">
            <a:avLst/>
          </a:prstGeom>
          <a:ln w="1016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048001" y="1565702"/>
            <a:ext cx="1745812" cy="830997"/>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smtClean="0">
                <a:ln>
                  <a:noFill/>
                </a:ln>
                <a:solidFill>
                  <a:prstClr val="black"/>
                </a:solidFill>
                <a:effectLst/>
                <a:uLnTx/>
                <a:uFillTx/>
                <a:latin typeface="Calibri"/>
                <a:ea typeface="+mn-ea"/>
                <a:cs typeface="+mn-cs"/>
              </a:rPr>
              <a:t>Original end post.</a:t>
            </a:r>
            <a:endParaRPr kumimoji="0" lang="en-US" sz="2400" b="1" i="0" u="none" strike="noStrike" kern="1200" cap="none" spc="0" normalizeH="0" baseline="0" noProof="0" dirty="0">
              <a:ln>
                <a:noFill/>
              </a:ln>
              <a:solidFill>
                <a:prstClr val="black"/>
              </a:solidFill>
              <a:effectLst/>
              <a:uLnTx/>
              <a:uFillTx/>
              <a:latin typeface="Calibri"/>
              <a:ea typeface="+mn-ea"/>
              <a:cs typeface="+mn-cs"/>
            </a:endParaRPr>
          </a:p>
        </p:txBody>
      </p:sp>
      <p:cxnSp>
        <p:nvCxnSpPr>
          <p:cNvPr id="14" name="Straight Arrow Connector 13"/>
          <p:cNvCxnSpPr>
            <a:stCxn id="13" idx="1"/>
          </p:cNvCxnSpPr>
          <p:nvPr/>
        </p:nvCxnSpPr>
        <p:spPr>
          <a:xfrm flipH="1">
            <a:off x="1579166" y="1981201"/>
            <a:ext cx="1468835" cy="0"/>
          </a:xfrm>
          <a:prstGeom prst="straightConnector1">
            <a:avLst/>
          </a:prstGeom>
          <a:ln w="1016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Title 1"/>
          <p:cNvSpPr txBox="1">
            <a:spLocks/>
          </p:cNvSpPr>
          <p:nvPr/>
        </p:nvSpPr>
        <p:spPr>
          <a:xfrm>
            <a:off x="4467339" y="2874359"/>
            <a:ext cx="2444348" cy="138741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smtClean="0">
                <a:ln>
                  <a:noFill/>
                </a:ln>
                <a:solidFill>
                  <a:prstClr val="black"/>
                </a:solidFill>
                <a:effectLst/>
                <a:uLnTx/>
                <a:uFillTx/>
                <a:latin typeface="Calibri"/>
                <a:ea typeface="+mj-ea"/>
                <a:cs typeface="+mj-cs"/>
              </a:rPr>
              <a:t>Replicated</a:t>
            </a:r>
            <a:r>
              <a:rPr kumimoji="0" lang="en-US" sz="2400" b="1" i="0" u="none" strike="noStrike" kern="1200" cap="none" spc="0" normalizeH="0" noProof="0" dirty="0" smtClean="0">
                <a:ln>
                  <a:noFill/>
                </a:ln>
                <a:solidFill>
                  <a:prstClr val="black"/>
                </a:solidFill>
                <a:effectLst/>
                <a:uLnTx/>
                <a:uFillTx/>
                <a:latin typeface="Calibri"/>
                <a:ea typeface="+mj-ea"/>
                <a:cs typeface="+mj-cs"/>
              </a:rPr>
              <a:t> Portion</a:t>
            </a:r>
            <a:endParaRPr kumimoji="0" lang="en-US" sz="2400" b="1" i="0" u="none" strike="noStrike" kern="1200" cap="none" spc="0" normalizeH="0" baseline="0" noProof="0" dirty="0">
              <a:ln>
                <a:noFill/>
              </a:ln>
              <a:solidFill>
                <a:prstClr val="black"/>
              </a:solidFill>
              <a:effectLst/>
              <a:uLnTx/>
              <a:uFillTx/>
              <a:latin typeface="Calibri"/>
              <a:ea typeface="+mj-ea"/>
              <a:cs typeface="+mj-cs"/>
            </a:endParaRPr>
          </a:p>
        </p:txBody>
      </p:sp>
      <p:pic>
        <p:nvPicPr>
          <p:cNvPr id="20" name="Picture 2" descr="C:\Users\Nels\Dropbox\Bell\Bell Road Using\New folder\dscf2372.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9669" b="10330"/>
          <a:stretch/>
        </p:blipFill>
        <p:spPr bwMode="auto">
          <a:xfrm>
            <a:off x="5684211" y="4085433"/>
            <a:ext cx="2715944" cy="1629567"/>
          </a:xfrm>
          <a:prstGeom prst="rect">
            <a:avLst/>
          </a:prstGeom>
          <a:noFill/>
          <a:extLst>
            <a:ext uri="{909E8E84-426E-40DD-AFC4-6F175D3DCCD1}">
              <a14:hiddenFill xmlns:a14="http://schemas.microsoft.com/office/drawing/2010/main">
                <a:solidFill>
                  <a:srgbClr val="FFFFFF"/>
                </a:solidFill>
              </a14:hiddenFill>
            </a:ext>
          </a:extLst>
        </p:spPr>
      </p:pic>
      <p:cxnSp>
        <p:nvCxnSpPr>
          <p:cNvPr id="22" name="Straight Arrow Connector 21"/>
          <p:cNvCxnSpPr/>
          <p:nvPr/>
        </p:nvCxnSpPr>
        <p:spPr>
          <a:xfrm>
            <a:off x="6172200" y="3914417"/>
            <a:ext cx="228600" cy="831408"/>
          </a:xfrm>
          <a:prstGeom prst="straightConnector1">
            <a:avLst/>
          </a:prstGeom>
          <a:ln w="1016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8" name="Picture 3" descr="C:\Users\Nels\Dropbox\Bell\Bell Road Using\New folder\P1010051.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7665" t="21837" r="20114" b="13034"/>
          <a:stretch/>
        </p:blipFill>
        <p:spPr bwMode="auto">
          <a:xfrm>
            <a:off x="5004624" y="1368887"/>
            <a:ext cx="1941281" cy="1524000"/>
          </a:xfrm>
          <a:prstGeom prst="rect">
            <a:avLst/>
          </a:prstGeom>
          <a:noFill/>
          <a:extLst>
            <a:ext uri="{909E8E84-426E-40DD-AFC4-6F175D3DCCD1}">
              <a14:hiddenFill xmlns:a14="http://schemas.microsoft.com/office/drawing/2010/main">
                <a:solidFill>
                  <a:srgbClr val="FFFFFF"/>
                </a:solidFill>
              </a14:hiddenFill>
            </a:ext>
          </a:extLst>
        </p:spPr>
      </p:pic>
      <p:cxnSp>
        <p:nvCxnSpPr>
          <p:cNvPr id="19" name="Straight Arrow Connector 18"/>
          <p:cNvCxnSpPr/>
          <p:nvPr/>
        </p:nvCxnSpPr>
        <p:spPr>
          <a:xfrm flipV="1">
            <a:off x="6726736" y="2108191"/>
            <a:ext cx="882645" cy="11016"/>
          </a:xfrm>
          <a:prstGeom prst="straightConnector1">
            <a:avLst/>
          </a:prstGeom>
          <a:ln w="1016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5" name="Title 1"/>
          <p:cNvSpPr txBox="1">
            <a:spLocks/>
          </p:cNvSpPr>
          <p:nvPr/>
        </p:nvSpPr>
        <p:spPr>
          <a:xfrm>
            <a:off x="6549665" y="2916051"/>
            <a:ext cx="2444348" cy="63722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smtClean="0">
                <a:ln>
                  <a:noFill/>
                </a:ln>
                <a:solidFill>
                  <a:prstClr val="black"/>
                </a:solidFill>
                <a:effectLst/>
                <a:uLnTx/>
                <a:uFillTx/>
                <a:latin typeface="Calibri"/>
                <a:ea typeface="+mj-ea"/>
                <a:cs typeface="+mj-cs"/>
              </a:rPr>
              <a:t>Pad Welding</a:t>
            </a:r>
            <a:endParaRPr kumimoji="0" lang="en-US" sz="2400" b="1" i="0" u="none" strike="noStrike" kern="1200" cap="none" spc="0" normalizeH="0" baseline="0" noProof="0" dirty="0">
              <a:ln>
                <a:noFill/>
              </a:ln>
              <a:solidFill>
                <a:prstClr val="black"/>
              </a:solidFill>
              <a:effectLst/>
              <a:uLnTx/>
              <a:uFillTx/>
              <a:latin typeface="Calibri"/>
              <a:ea typeface="+mj-ea"/>
              <a:cs typeface="+mj-cs"/>
            </a:endParaRPr>
          </a:p>
        </p:txBody>
      </p:sp>
      <p:cxnSp>
        <p:nvCxnSpPr>
          <p:cNvPr id="26" name="Straight Arrow Connector 25"/>
          <p:cNvCxnSpPr/>
          <p:nvPr/>
        </p:nvCxnSpPr>
        <p:spPr>
          <a:xfrm flipH="1" flipV="1">
            <a:off x="7151226" y="2477501"/>
            <a:ext cx="392574" cy="544851"/>
          </a:xfrm>
          <a:prstGeom prst="straightConnector1">
            <a:avLst/>
          </a:prstGeom>
          <a:ln w="1016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863230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827628" y="207475"/>
            <a:ext cx="6341269" cy="1033463"/>
          </a:xfrm>
        </p:spPr>
        <p:txBody>
          <a:bodyPr>
            <a:noAutofit/>
          </a:bodyPr>
          <a:lstStyle/>
          <a:p>
            <a:r>
              <a:rPr lang="en-US" sz="3600" b="1" dirty="0" smtClean="0"/>
              <a:t>2017: Notable Bridge Projects:</a:t>
            </a:r>
            <a:br>
              <a:rPr lang="en-US" sz="3600" b="1" dirty="0" smtClean="0"/>
            </a:br>
            <a:r>
              <a:rPr lang="en-US" sz="3600" b="1" dirty="0" smtClean="0"/>
              <a:t>MDOT Riveting Projects</a:t>
            </a:r>
            <a:endParaRPr lang="en-US" sz="3600" b="1" dirty="0"/>
          </a:p>
        </p:txBody>
      </p:sp>
      <p:pic>
        <p:nvPicPr>
          <p:cNvPr id="1026" name="Picture 2" descr="C:\Users\Nels\Dropbox\logos\logo_may_201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228600"/>
            <a:ext cx="2421731" cy="1152525"/>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p:cNvSpPr txBox="1">
            <a:spLocks/>
          </p:cNvSpPr>
          <p:nvPr/>
        </p:nvSpPr>
        <p:spPr>
          <a:xfrm>
            <a:off x="0" y="6132214"/>
            <a:ext cx="9144000" cy="7239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800" b="1" dirty="0" smtClean="0"/>
              <a:t>Restoration/Relocation M-86 Prairie River</a:t>
            </a: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4000" y="1489142"/>
            <a:ext cx="6096000" cy="4572000"/>
          </a:xfrm>
          <a:prstGeom prst="rect">
            <a:avLst/>
          </a:prstGeom>
        </p:spPr>
      </p:pic>
    </p:spTree>
    <p:extLst>
      <p:ext uri="{BB962C8B-B14F-4D97-AF65-F5344CB8AC3E}">
        <p14:creationId xmlns:p14="http://schemas.microsoft.com/office/powerpoint/2010/main" val="406724973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500" y="1381125"/>
            <a:ext cx="7433071" cy="4952283"/>
          </a:xfrm>
          <a:prstGeom prst="rect">
            <a:avLst/>
          </a:prstGeom>
        </p:spPr>
      </p:pic>
      <p:sp>
        <p:nvSpPr>
          <p:cNvPr id="2" name="Title 1"/>
          <p:cNvSpPr>
            <a:spLocks noGrp="1"/>
          </p:cNvSpPr>
          <p:nvPr>
            <p:ph type="ctrTitle"/>
          </p:nvPr>
        </p:nvSpPr>
        <p:spPr>
          <a:xfrm>
            <a:off x="2827628" y="207475"/>
            <a:ext cx="6341269" cy="1033463"/>
          </a:xfrm>
        </p:spPr>
        <p:txBody>
          <a:bodyPr>
            <a:noAutofit/>
          </a:bodyPr>
          <a:lstStyle/>
          <a:p>
            <a:r>
              <a:rPr lang="en-US" sz="3600" b="1" dirty="0" smtClean="0"/>
              <a:t>2017: Notable Bridge Projects:</a:t>
            </a:r>
            <a:br>
              <a:rPr lang="en-US" sz="3600" b="1" dirty="0" smtClean="0"/>
            </a:br>
            <a:r>
              <a:rPr lang="en-US" sz="3600" b="1" dirty="0" smtClean="0"/>
              <a:t>MDOT Riveting Projects</a:t>
            </a:r>
            <a:endParaRPr lang="en-US" sz="3600" b="1" dirty="0"/>
          </a:p>
        </p:txBody>
      </p:sp>
      <p:pic>
        <p:nvPicPr>
          <p:cNvPr id="1026" name="Picture 2" descr="C:\Users\Nels\Dropbox\logos\logo_may_201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1000" y="228600"/>
            <a:ext cx="2421731" cy="1152525"/>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p:cNvSpPr txBox="1">
            <a:spLocks/>
          </p:cNvSpPr>
          <p:nvPr/>
        </p:nvSpPr>
        <p:spPr>
          <a:xfrm>
            <a:off x="0" y="6132214"/>
            <a:ext cx="9144000" cy="7239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800" b="1" dirty="0" smtClean="0"/>
              <a:t>Restoration/Relocation M-86 Prairie River</a:t>
            </a:r>
          </a:p>
        </p:txBody>
      </p:sp>
      <p:pic>
        <p:nvPicPr>
          <p:cNvPr id="3" name="Picture 2"/>
          <p:cNvPicPr>
            <a:picLocks noChangeAspect="1"/>
          </p:cNvPicPr>
          <p:nvPr/>
        </p:nvPicPr>
        <p:blipFill rotWithShape="1">
          <a:blip r:embed="rId5" cstate="print">
            <a:extLst>
              <a:ext uri="{28A0092B-C50C-407E-A947-70E740481C1C}">
                <a14:useLocalDpi xmlns:a14="http://schemas.microsoft.com/office/drawing/2010/main" val="0"/>
              </a:ext>
            </a:extLst>
          </a:blip>
          <a:srcRect t="34991" r="28333" b="7474"/>
          <a:stretch/>
        </p:blipFill>
        <p:spPr>
          <a:xfrm>
            <a:off x="5486400" y="1381125"/>
            <a:ext cx="3505200" cy="1874875"/>
          </a:xfrm>
          <a:prstGeom prst="rect">
            <a:avLst/>
          </a:prstGeom>
        </p:spPr>
      </p:pic>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77174" y="4388148"/>
            <a:ext cx="2802731" cy="1867320"/>
          </a:xfrm>
          <a:prstGeom prst="rect">
            <a:avLst/>
          </a:prstGeom>
        </p:spPr>
      </p:pic>
      <p:pic>
        <p:nvPicPr>
          <p:cNvPr id="6" name="Picture 5"/>
          <p:cNvPicPr>
            <a:picLocks noChangeAspect="1"/>
          </p:cNvPicPr>
          <p:nvPr/>
        </p:nvPicPr>
        <p:blipFill rotWithShape="1">
          <a:blip r:embed="rId7" cstate="print">
            <a:extLst>
              <a:ext uri="{28A0092B-C50C-407E-A947-70E740481C1C}">
                <a14:useLocalDpi xmlns:a14="http://schemas.microsoft.com/office/drawing/2010/main" val="0"/>
              </a:ext>
            </a:extLst>
          </a:blip>
          <a:srcRect l="29166" t="14978" r="22500" b="17480"/>
          <a:stretch/>
        </p:blipFill>
        <p:spPr>
          <a:xfrm>
            <a:off x="228600" y="4269012"/>
            <a:ext cx="2133600" cy="1986456"/>
          </a:xfrm>
          <a:prstGeom prst="rect">
            <a:avLst/>
          </a:prstGeom>
        </p:spPr>
      </p:pic>
    </p:spTree>
    <p:extLst>
      <p:ext uri="{BB962C8B-B14F-4D97-AF65-F5344CB8AC3E}">
        <p14:creationId xmlns:p14="http://schemas.microsoft.com/office/powerpoint/2010/main" val="413956786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802731" y="381000"/>
            <a:ext cx="6341269" cy="652462"/>
          </a:xfrm>
        </p:spPr>
        <p:txBody>
          <a:bodyPr>
            <a:noAutofit/>
          </a:bodyPr>
          <a:lstStyle/>
          <a:p>
            <a:r>
              <a:rPr lang="en-US" sz="3600" b="1" dirty="0" smtClean="0"/>
              <a:t>Procurement With Bach Steel</a:t>
            </a:r>
            <a:br>
              <a:rPr lang="en-US" sz="3600" b="1" dirty="0" smtClean="0"/>
            </a:br>
            <a:r>
              <a:rPr lang="en-US" sz="3600" b="1" dirty="0" smtClean="0"/>
              <a:t>Two Possible Approaches</a:t>
            </a:r>
            <a:endParaRPr lang="en-US" sz="3600" b="1" dirty="0"/>
          </a:p>
        </p:txBody>
      </p:sp>
      <p:pic>
        <p:nvPicPr>
          <p:cNvPr id="1026" name="Picture 2" descr="C:\Users\Nels\Dropbox\logos\logo_may_201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228600"/>
            <a:ext cx="2421731" cy="1152525"/>
          </a:xfrm>
          <a:prstGeom prst="rect">
            <a:avLst/>
          </a:prstGeom>
          <a:noFill/>
          <a:extLst>
            <a:ext uri="{909E8E84-426E-40DD-AFC4-6F175D3DCCD1}">
              <a14:hiddenFill xmlns:a14="http://schemas.microsoft.com/office/drawing/2010/main">
                <a:solidFill>
                  <a:srgbClr val="FFFFFF"/>
                </a:solidFill>
              </a14:hiddenFill>
            </a:ext>
          </a:extLst>
        </p:spPr>
      </p:pic>
      <p:sp>
        <p:nvSpPr>
          <p:cNvPr id="11" name="Title 1"/>
          <p:cNvSpPr txBox="1">
            <a:spLocks/>
          </p:cNvSpPr>
          <p:nvPr/>
        </p:nvSpPr>
        <p:spPr>
          <a:xfrm>
            <a:off x="-28575" y="1752600"/>
            <a:ext cx="5486400" cy="144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baseline="0" noProof="0" dirty="0" smtClean="0">
                <a:ln>
                  <a:noFill/>
                </a:ln>
                <a:solidFill>
                  <a:prstClr val="black"/>
                </a:solidFill>
                <a:effectLst/>
                <a:uLnTx/>
                <a:uFillTx/>
                <a:latin typeface="Calibri"/>
                <a:ea typeface="+mj-ea"/>
                <a:cs typeface="+mj-cs"/>
              </a:rPr>
              <a:t>Incorporate</a:t>
            </a:r>
            <a:r>
              <a:rPr kumimoji="0" lang="en-US" sz="2800" b="1" i="0" u="none" strike="noStrike" kern="1200" cap="none" spc="0" normalizeH="0" noProof="0" dirty="0" smtClean="0">
                <a:ln>
                  <a:noFill/>
                </a:ln>
                <a:solidFill>
                  <a:prstClr val="black"/>
                </a:solidFill>
                <a:effectLst/>
                <a:uLnTx/>
                <a:uFillTx/>
                <a:latin typeface="Calibri"/>
                <a:ea typeface="+mj-ea"/>
                <a:cs typeface="+mj-cs"/>
              </a:rPr>
              <a:t> a Special Provision in Specifications stating that work relating to historic bridge be completed by pre-approved companies.</a:t>
            </a:r>
            <a:endParaRPr kumimoji="0" lang="en-US" sz="2800" b="1" i="0" u="none" strike="noStrike" kern="1200" cap="none" spc="0" normalizeH="0" baseline="0" noProof="0" dirty="0">
              <a:ln>
                <a:noFill/>
              </a:ln>
              <a:solidFill>
                <a:prstClr val="black"/>
              </a:solidFill>
              <a:effectLst/>
              <a:uLnTx/>
              <a:uFillTx/>
              <a:latin typeface="Calibri"/>
              <a:ea typeface="+mj-ea"/>
              <a:cs typeface="+mj-cs"/>
            </a:endParaRPr>
          </a:p>
        </p:txBody>
      </p:sp>
      <p:sp>
        <p:nvSpPr>
          <p:cNvPr id="10" name="Title 1"/>
          <p:cNvSpPr txBox="1">
            <a:spLocks/>
          </p:cNvSpPr>
          <p:nvPr/>
        </p:nvSpPr>
        <p:spPr>
          <a:xfrm>
            <a:off x="0" y="4572000"/>
            <a:ext cx="4953000" cy="144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fontAlgn="auto">
              <a:spcAft>
                <a:spcPts val="0"/>
              </a:spcAft>
              <a:defRPr/>
            </a:pPr>
            <a:r>
              <a:rPr lang="en-US" sz="1800" dirty="0">
                <a:solidFill>
                  <a:prstClr val="black"/>
                </a:solidFill>
              </a:rPr>
              <a:t>BLACKSMITH</a:t>
            </a:r>
          </a:p>
          <a:p>
            <a:pPr lvl="0" fontAlgn="auto">
              <a:spcAft>
                <a:spcPts val="0"/>
              </a:spcAft>
              <a:defRPr/>
            </a:pPr>
            <a:r>
              <a:rPr lang="en-US" sz="1800" dirty="0">
                <a:solidFill>
                  <a:prstClr val="black"/>
                </a:solidFill>
              </a:rPr>
              <a:t>Description</a:t>
            </a:r>
          </a:p>
          <a:p>
            <a:pPr lvl="0" fontAlgn="auto">
              <a:spcAft>
                <a:spcPts val="0"/>
              </a:spcAft>
              <a:defRPr/>
            </a:pPr>
            <a:r>
              <a:rPr lang="en-US" sz="1800" dirty="0">
                <a:solidFill>
                  <a:prstClr val="black"/>
                </a:solidFill>
              </a:rPr>
              <a:t>Repair of the truss members of the two historic bridge spans requires skills that are uncommon. Therefore, the following specific tasks shall be accomplished by one of the firms noted in this provision. The tasks are:</a:t>
            </a:r>
          </a:p>
          <a:p>
            <a:pPr lvl="0" fontAlgn="auto">
              <a:spcAft>
                <a:spcPts val="0"/>
              </a:spcAft>
              <a:defRPr/>
            </a:pPr>
            <a:r>
              <a:rPr lang="en-US" sz="1800" dirty="0">
                <a:solidFill>
                  <a:prstClr val="black"/>
                </a:solidFill>
              </a:rPr>
              <a:t>1.    riveting,</a:t>
            </a:r>
          </a:p>
          <a:p>
            <a:pPr lvl="0" fontAlgn="auto">
              <a:spcAft>
                <a:spcPts val="0"/>
              </a:spcAft>
              <a:defRPr/>
            </a:pPr>
            <a:r>
              <a:rPr lang="en-US" sz="1800" dirty="0">
                <a:solidFill>
                  <a:prstClr val="black"/>
                </a:solidFill>
              </a:rPr>
              <a:t>2.    welding of any sort on bridge members,</a:t>
            </a:r>
          </a:p>
          <a:p>
            <a:pPr lvl="0" fontAlgn="auto">
              <a:spcAft>
                <a:spcPts val="0"/>
              </a:spcAft>
              <a:defRPr/>
            </a:pPr>
            <a:r>
              <a:rPr lang="en-US" sz="1800" dirty="0" smtClean="0">
                <a:solidFill>
                  <a:prstClr val="black"/>
                </a:solidFill>
              </a:rPr>
              <a:t>The </a:t>
            </a:r>
            <a:r>
              <a:rPr lang="en-US" sz="1800" dirty="0">
                <a:solidFill>
                  <a:prstClr val="black"/>
                </a:solidFill>
              </a:rPr>
              <a:t>firms that may perform the blacksmith work for this project are</a:t>
            </a:r>
            <a:r>
              <a:rPr lang="en-US" sz="1800" dirty="0" smtClean="0">
                <a:solidFill>
                  <a:prstClr val="black"/>
                </a:solidFill>
              </a:rPr>
              <a:t>:</a:t>
            </a:r>
            <a:endParaRPr lang="en-US" sz="1800" dirty="0">
              <a:solidFill>
                <a:prstClr val="black"/>
              </a:solidFill>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34000" y="1409700"/>
            <a:ext cx="3505200" cy="5257800"/>
          </a:xfrm>
          <a:prstGeom prst="rect">
            <a:avLst/>
          </a:prstGeom>
        </p:spPr>
      </p:pic>
    </p:spTree>
    <p:extLst>
      <p:ext uri="{BB962C8B-B14F-4D97-AF65-F5344CB8AC3E}">
        <p14:creationId xmlns:p14="http://schemas.microsoft.com/office/powerpoint/2010/main" val="36640427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sp>
        <p:nvSpPr>
          <p:cNvPr id="132099" name="Text Box 3"/>
          <p:cNvSpPr txBox="1">
            <a:spLocks noChangeArrowheads="1"/>
          </p:cNvSpPr>
          <p:nvPr/>
        </p:nvSpPr>
        <p:spPr bwMode="auto">
          <a:xfrm>
            <a:off x="0" y="4191000"/>
            <a:ext cx="91440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a:spcBef>
                <a:spcPct val="50000"/>
              </a:spcBef>
            </a:pPr>
            <a:r>
              <a:rPr lang="en-US" sz="2800" b="0" dirty="0">
                <a:solidFill>
                  <a:schemeClr val="tx1"/>
                </a:solidFill>
                <a:latin typeface="Arial" charset="0"/>
              </a:rPr>
              <a:t>The </a:t>
            </a:r>
            <a:r>
              <a:rPr lang="en-US" sz="2800" b="0" dirty="0" smtClean="0">
                <a:solidFill>
                  <a:schemeClr val="tx1"/>
                </a:solidFill>
                <a:latin typeface="Arial" charset="0"/>
              </a:rPr>
              <a:t>parts of </a:t>
            </a:r>
            <a:r>
              <a:rPr lang="en-US" sz="2800" b="0" dirty="0">
                <a:solidFill>
                  <a:schemeClr val="tx1"/>
                </a:solidFill>
                <a:latin typeface="Arial" charset="0"/>
              </a:rPr>
              <a:t>a truss bridge experience </a:t>
            </a:r>
            <a:r>
              <a:rPr lang="en-US" sz="2800" b="0" dirty="0" smtClean="0">
                <a:solidFill>
                  <a:schemeClr val="tx1"/>
                </a:solidFill>
                <a:latin typeface="Arial" charset="0"/>
              </a:rPr>
              <a:t>forces </a:t>
            </a:r>
            <a:r>
              <a:rPr lang="en-US" sz="2800" b="0" dirty="0">
                <a:solidFill>
                  <a:schemeClr val="tx1"/>
                </a:solidFill>
                <a:latin typeface="Arial" charset="0"/>
              </a:rPr>
              <a:t>in the form of tension (stretching apart) and compression (squeezing together). Engineers often picked different types of materials and designs for the different parts of a bridge based on these forces. An example is shown above.</a:t>
            </a:r>
          </a:p>
        </p:txBody>
      </p:sp>
      <p:pic>
        <p:nvPicPr>
          <p:cNvPr id="132100" name="Picture 4" descr="Church_274"/>
          <p:cNvPicPr>
            <a:picLocks noChangeAspect="1" noChangeArrowheads="1"/>
          </p:cNvPicPr>
          <p:nvPr/>
        </p:nvPicPr>
        <p:blipFill>
          <a:blip r:embed="rId2" cstate="print">
            <a:lum bright="18000" contrast="-24000"/>
            <a:extLst>
              <a:ext uri="{28A0092B-C50C-407E-A947-70E740481C1C}">
                <a14:useLocalDpi xmlns:a14="http://schemas.microsoft.com/office/drawing/2010/main" val="0"/>
              </a:ext>
            </a:extLst>
          </a:blip>
          <a:srcRect t="24641"/>
          <a:stretch>
            <a:fillRect/>
          </a:stretch>
        </p:blipFill>
        <p:spPr bwMode="auto">
          <a:xfrm>
            <a:off x="0" y="1905000"/>
            <a:ext cx="9144000" cy="233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2101" name="Line 24"/>
          <p:cNvSpPr>
            <a:spLocks noChangeShapeType="1"/>
          </p:cNvSpPr>
          <p:nvPr/>
        </p:nvSpPr>
        <p:spPr bwMode="auto">
          <a:xfrm flipH="1" flipV="1">
            <a:off x="1752600" y="2209800"/>
            <a:ext cx="1447800" cy="1600200"/>
          </a:xfrm>
          <a:prstGeom prst="line">
            <a:avLst/>
          </a:prstGeom>
          <a:noFill/>
          <a:ln w="57150">
            <a:solidFill>
              <a:srgbClr val="FF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2102" name="Text Box 34"/>
          <p:cNvSpPr txBox="1">
            <a:spLocks noChangeArrowheads="1"/>
          </p:cNvSpPr>
          <p:nvPr/>
        </p:nvSpPr>
        <p:spPr bwMode="auto">
          <a:xfrm>
            <a:off x="1905000" y="120650"/>
            <a:ext cx="7239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dirty="0">
                <a:solidFill>
                  <a:schemeClr val="tx1"/>
                </a:solidFill>
                <a:latin typeface="Arial" charset="0"/>
              </a:rPr>
              <a:t>Truss Bridge Forces</a:t>
            </a:r>
          </a:p>
        </p:txBody>
      </p:sp>
      <p:pic>
        <p:nvPicPr>
          <p:cNvPr id="132103" name="Picture 37"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2104" name="Picture 38"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2105" name="Rectangle 39"/>
          <p:cNvSpPr>
            <a:spLocks noGrp="1" noChangeArrowheads="1"/>
          </p:cNvSpPr>
          <p:nvPr>
            <p:ph type="title"/>
          </p:nvPr>
        </p:nvSpPr>
        <p:spPr>
          <a:xfrm>
            <a:off x="381000" y="-1371600"/>
            <a:ext cx="8229600" cy="1143000"/>
          </a:xfrm>
        </p:spPr>
        <p:txBody>
          <a:bodyPr/>
          <a:lstStyle/>
          <a:p>
            <a:pPr eaLnBrk="1" hangingPunct="1"/>
            <a:r>
              <a:rPr lang="en-US" dirty="0" smtClean="0"/>
              <a:t>Truss Bridge Forces</a:t>
            </a:r>
          </a:p>
        </p:txBody>
      </p:sp>
      <p:sp>
        <p:nvSpPr>
          <p:cNvPr id="132106" name="Line 41"/>
          <p:cNvSpPr>
            <a:spLocks noChangeShapeType="1"/>
          </p:cNvSpPr>
          <p:nvPr/>
        </p:nvSpPr>
        <p:spPr bwMode="auto">
          <a:xfrm flipH="1" flipV="1">
            <a:off x="3200400" y="2209800"/>
            <a:ext cx="1447800" cy="1600200"/>
          </a:xfrm>
          <a:prstGeom prst="line">
            <a:avLst/>
          </a:prstGeom>
          <a:noFill/>
          <a:ln w="57150">
            <a:solidFill>
              <a:srgbClr val="FF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2107" name="Line 42"/>
          <p:cNvSpPr>
            <a:spLocks noChangeShapeType="1"/>
          </p:cNvSpPr>
          <p:nvPr/>
        </p:nvSpPr>
        <p:spPr bwMode="auto">
          <a:xfrm flipV="1">
            <a:off x="4648200" y="2209800"/>
            <a:ext cx="1447800" cy="1600200"/>
          </a:xfrm>
          <a:prstGeom prst="line">
            <a:avLst/>
          </a:prstGeom>
          <a:noFill/>
          <a:ln w="57150">
            <a:solidFill>
              <a:srgbClr val="FF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2108" name="Line 43"/>
          <p:cNvSpPr>
            <a:spLocks noChangeShapeType="1"/>
          </p:cNvSpPr>
          <p:nvPr/>
        </p:nvSpPr>
        <p:spPr bwMode="auto">
          <a:xfrm flipV="1">
            <a:off x="6172200" y="2133600"/>
            <a:ext cx="1447800" cy="1600200"/>
          </a:xfrm>
          <a:prstGeom prst="line">
            <a:avLst/>
          </a:prstGeom>
          <a:noFill/>
          <a:ln w="57150">
            <a:solidFill>
              <a:srgbClr val="FF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2109" name="Line 44"/>
          <p:cNvSpPr>
            <a:spLocks noChangeShapeType="1"/>
          </p:cNvSpPr>
          <p:nvPr/>
        </p:nvSpPr>
        <p:spPr bwMode="auto">
          <a:xfrm flipH="1">
            <a:off x="304800" y="3733800"/>
            <a:ext cx="8839200" cy="76200"/>
          </a:xfrm>
          <a:prstGeom prst="line">
            <a:avLst/>
          </a:prstGeom>
          <a:noFill/>
          <a:ln w="57150">
            <a:solidFill>
              <a:srgbClr val="FF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2110" name="Line 45"/>
          <p:cNvSpPr>
            <a:spLocks noChangeShapeType="1"/>
          </p:cNvSpPr>
          <p:nvPr/>
        </p:nvSpPr>
        <p:spPr bwMode="auto">
          <a:xfrm flipH="1" flipV="1">
            <a:off x="1752600" y="2209800"/>
            <a:ext cx="0" cy="1600200"/>
          </a:xfrm>
          <a:prstGeom prst="line">
            <a:avLst/>
          </a:prstGeom>
          <a:noFill/>
          <a:ln w="57150">
            <a:solidFill>
              <a:srgbClr val="FF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2111" name="Line 47"/>
          <p:cNvSpPr>
            <a:spLocks noChangeShapeType="1"/>
          </p:cNvSpPr>
          <p:nvPr/>
        </p:nvSpPr>
        <p:spPr bwMode="auto">
          <a:xfrm flipH="1" flipV="1">
            <a:off x="4686300" y="2184400"/>
            <a:ext cx="0" cy="1600200"/>
          </a:xfrm>
          <a:prstGeom prst="line">
            <a:avLst/>
          </a:prstGeom>
          <a:noFill/>
          <a:ln w="57150">
            <a:solidFill>
              <a:srgbClr val="0000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2112" name="Line 48"/>
          <p:cNvSpPr>
            <a:spLocks noChangeShapeType="1"/>
          </p:cNvSpPr>
          <p:nvPr/>
        </p:nvSpPr>
        <p:spPr bwMode="auto">
          <a:xfrm flipH="1" flipV="1">
            <a:off x="6159500" y="2146300"/>
            <a:ext cx="0" cy="1600200"/>
          </a:xfrm>
          <a:prstGeom prst="line">
            <a:avLst/>
          </a:prstGeom>
          <a:noFill/>
          <a:ln w="57150">
            <a:solidFill>
              <a:srgbClr val="0000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2113" name="Line 49"/>
          <p:cNvSpPr>
            <a:spLocks noChangeShapeType="1"/>
          </p:cNvSpPr>
          <p:nvPr/>
        </p:nvSpPr>
        <p:spPr bwMode="auto">
          <a:xfrm flipH="1" flipV="1">
            <a:off x="3200400" y="2209800"/>
            <a:ext cx="0" cy="1600200"/>
          </a:xfrm>
          <a:prstGeom prst="line">
            <a:avLst/>
          </a:prstGeom>
          <a:noFill/>
          <a:ln w="57150">
            <a:solidFill>
              <a:srgbClr val="0000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2114" name="Line 50"/>
          <p:cNvSpPr>
            <a:spLocks noChangeShapeType="1"/>
          </p:cNvSpPr>
          <p:nvPr/>
        </p:nvSpPr>
        <p:spPr bwMode="auto">
          <a:xfrm flipH="1" flipV="1">
            <a:off x="7620000" y="2133600"/>
            <a:ext cx="0" cy="1600200"/>
          </a:xfrm>
          <a:prstGeom prst="line">
            <a:avLst/>
          </a:prstGeom>
          <a:noFill/>
          <a:ln w="57150">
            <a:solidFill>
              <a:srgbClr val="FF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2115" name="Line 51"/>
          <p:cNvSpPr>
            <a:spLocks noChangeShapeType="1"/>
          </p:cNvSpPr>
          <p:nvPr/>
        </p:nvSpPr>
        <p:spPr bwMode="auto">
          <a:xfrm flipV="1">
            <a:off x="304800" y="2209800"/>
            <a:ext cx="1447800" cy="1524000"/>
          </a:xfrm>
          <a:prstGeom prst="line">
            <a:avLst/>
          </a:prstGeom>
          <a:noFill/>
          <a:ln w="57150">
            <a:solidFill>
              <a:srgbClr val="0000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2116" name="Line 52"/>
          <p:cNvSpPr>
            <a:spLocks noChangeShapeType="1"/>
          </p:cNvSpPr>
          <p:nvPr/>
        </p:nvSpPr>
        <p:spPr bwMode="auto">
          <a:xfrm flipH="1" flipV="1">
            <a:off x="7620000" y="2209800"/>
            <a:ext cx="1524000" cy="1524000"/>
          </a:xfrm>
          <a:prstGeom prst="line">
            <a:avLst/>
          </a:prstGeom>
          <a:noFill/>
          <a:ln w="57150">
            <a:solidFill>
              <a:srgbClr val="0000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2117" name="Line 53"/>
          <p:cNvSpPr>
            <a:spLocks noChangeShapeType="1"/>
          </p:cNvSpPr>
          <p:nvPr/>
        </p:nvSpPr>
        <p:spPr bwMode="auto">
          <a:xfrm flipV="1">
            <a:off x="1752600" y="2171700"/>
            <a:ext cx="5867400" cy="76200"/>
          </a:xfrm>
          <a:prstGeom prst="line">
            <a:avLst/>
          </a:prstGeom>
          <a:noFill/>
          <a:ln w="57150">
            <a:solidFill>
              <a:srgbClr val="0000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2118" name="Line 54"/>
          <p:cNvSpPr>
            <a:spLocks noChangeShapeType="1"/>
          </p:cNvSpPr>
          <p:nvPr/>
        </p:nvSpPr>
        <p:spPr bwMode="auto">
          <a:xfrm flipV="1">
            <a:off x="1905000" y="1066800"/>
            <a:ext cx="1143000" cy="0"/>
          </a:xfrm>
          <a:prstGeom prst="line">
            <a:avLst/>
          </a:prstGeom>
          <a:noFill/>
          <a:ln w="57150">
            <a:solidFill>
              <a:srgbClr val="0000FF"/>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2119" name="Line 55"/>
          <p:cNvSpPr>
            <a:spLocks noChangeShapeType="1"/>
          </p:cNvSpPr>
          <p:nvPr/>
        </p:nvSpPr>
        <p:spPr bwMode="auto">
          <a:xfrm flipH="1">
            <a:off x="1905000" y="1676400"/>
            <a:ext cx="1143000" cy="0"/>
          </a:xfrm>
          <a:prstGeom prst="line">
            <a:avLst/>
          </a:prstGeom>
          <a:noFill/>
          <a:ln w="57150">
            <a:solidFill>
              <a:srgbClr val="FF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2120" name="Text Box 56"/>
          <p:cNvSpPr txBox="1">
            <a:spLocks noChangeArrowheads="1"/>
          </p:cNvSpPr>
          <p:nvPr/>
        </p:nvSpPr>
        <p:spPr bwMode="auto">
          <a:xfrm>
            <a:off x="3200400" y="1371600"/>
            <a:ext cx="2667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2800" dirty="0"/>
              <a:t>Tension</a:t>
            </a:r>
          </a:p>
        </p:txBody>
      </p:sp>
      <p:sp>
        <p:nvSpPr>
          <p:cNvPr id="132121" name="Line 57"/>
          <p:cNvSpPr>
            <a:spLocks noChangeShapeType="1"/>
          </p:cNvSpPr>
          <p:nvPr/>
        </p:nvSpPr>
        <p:spPr bwMode="auto">
          <a:xfrm flipH="1">
            <a:off x="5943600" y="1676400"/>
            <a:ext cx="1143000" cy="0"/>
          </a:xfrm>
          <a:prstGeom prst="line">
            <a:avLst/>
          </a:prstGeom>
          <a:noFill/>
          <a:ln w="57150">
            <a:solidFill>
              <a:srgbClr val="FF0000"/>
            </a:solidFill>
            <a:round/>
            <a:headEnd/>
            <a:tailEnd/>
          </a:ln>
          <a:extLst>
            <a:ext uri="{909E8E84-426E-40DD-AFC4-6F175D3DCCD1}">
              <a14:hiddenFill xmlns:a14="http://schemas.microsoft.com/office/drawing/2010/main">
                <a:noFill/>
              </a14:hiddenFill>
            </a:ext>
          </a:extLst>
        </p:spPr>
        <p:txBody>
          <a:bodyPr/>
          <a:lstStyle/>
          <a:p>
            <a:endParaRPr lang="en-US" dirty="0"/>
          </a:p>
        </p:txBody>
      </p:sp>
      <p:sp>
        <p:nvSpPr>
          <p:cNvPr id="132122" name="Text Box 58"/>
          <p:cNvSpPr txBox="1">
            <a:spLocks noChangeArrowheads="1"/>
          </p:cNvSpPr>
          <p:nvPr/>
        </p:nvSpPr>
        <p:spPr bwMode="auto">
          <a:xfrm>
            <a:off x="3124200" y="838200"/>
            <a:ext cx="2819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2800" dirty="0"/>
              <a:t>Compression</a:t>
            </a:r>
          </a:p>
        </p:txBody>
      </p:sp>
      <p:sp>
        <p:nvSpPr>
          <p:cNvPr id="132123" name="Line 59"/>
          <p:cNvSpPr>
            <a:spLocks noChangeShapeType="1"/>
          </p:cNvSpPr>
          <p:nvPr/>
        </p:nvSpPr>
        <p:spPr bwMode="auto">
          <a:xfrm flipV="1">
            <a:off x="5943600" y="1066800"/>
            <a:ext cx="1143000" cy="0"/>
          </a:xfrm>
          <a:prstGeom prst="line">
            <a:avLst/>
          </a:prstGeom>
          <a:noFill/>
          <a:ln w="57150">
            <a:solidFill>
              <a:srgbClr val="0000FF"/>
            </a:solidFill>
            <a:round/>
            <a:headEnd/>
            <a:tailEnd/>
          </a:ln>
          <a:extLst>
            <a:ext uri="{909E8E84-426E-40DD-AFC4-6F175D3DCCD1}">
              <a14:hiddenFill xmlns:a14="http://schemas.microsoft.com/office/drawing/2010/main">
                <a:noFill/>
              </a14:hiddenFill>
            </a:ext>
          </a:extLst>
        </p:spPr>
        <p:txBody>
          <a:bodyPr/>
          <a:lstStyle/>
          <a:p>
            <a:endParaRPr lang="en-US" dirty="0"/>
          </a:p>
        </p:txBody>
      </p:sp>
      <p:pic>
        <p:nvPicPr>
          <p:cNvPr id="29" name="Picture 13">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31220452"/>
      </p:ext>
    </p:extLst>
  </p:cSld>
  <p:clrMapOvr>
    <a:masterClrMapping/>
  </p:clrMapOvr>
  <p:transition spd="med"/>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802731" y="381000"/>
            <a:ext cx="6341269" cy="652462"/>
          </a:xfrm>
        </p:spPr>
        <p:txBody>
          <a:bodyPr>
            <a:noAutofit/>
          </a:bodyPr>
          <a:lstStyle/>
          <a:p>
            <a:r>
              <a:rPr lang="en-US" sz="3600" b="1" dirty="0" smtClean="0"/>
              <a:t>Procurement With Bach Steel</a:t>
            </a:r>
            <a:br>
              <a:rPr lang="en-US" sz="3600" b="1" dirty="0" smtClean="0"/>
            </a:br>
            <a:r>
              <a:rPr lang="en-US" sz="3600" b="1" dirty="0" smtClean="0"/>
              <a:t>Two Possible Approaches</a:t>
            </a:r>
            <a:endParaRPr lang="en-US" sz="3600" b="1" dirty="0"/>
          </a:p>
        </p:txBody>
      </p:sp>
      <p:pic>
        <p:nvPicPr>
          <p:cNvPr id="1026" name="Picture 2" descr="C:\Users\Nels\Dropbox\logos\logo_may_201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228600"/>
            <a:ext cx="2421731" cy="1152525"/>
          </a:xfrm>
          <a:prstGeom prst="rect">
            <a:avLst/>
          </a:prstGeom>
          <a:noFill/>
          <a:extLst>
            <a:ext uri="{909E8E84-426E-40DD-AFC4-6F175D3DCCD1}">
              <a14:hiddenFill xmlns:a14="http://schemas.microsoft.com/office/drawing/2010/main">
                <a:solidFill>
                  <a:srgbClr val="FFFFFF"/>
                </a:solidFill>
              </a14:hiddenFill>
            </a:ext>
          </a:extLst>
        </p:spPr>
      </p:pic>
      <p:sp>
        <p:nvSpPr>
          <p:cNvPr id="11" name="Title 1"/>
          <p:cNvSpPr txBox="1">
            <a:spLocks/>
          </p:cNvSpPr>
          <p:nvPr/>
        </p:nvSpPr>
        <p:spPr>
          <a:xfrm>
            <a:off x="9525" y="1381125"/>
            <a:ext cx="3952875" cy="547687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noProof="0" dirty="0" smtClean="0">
                <a:ln>
                  <a:noFill/>
                </a:ln>
                <a:solidFill>
                  <a:prstClr val="black"/>
                </a:solidFill>
                <a:effectLst/>
                <a:uLnTx/>
                <a:uFillTx/>
                <a:latin typeface="Calibri"/>
                <a:ea typeface="+mj-ea"/>
                <a:cs typeface="+mj-cs"/>
              </a:rPr>
              <a:t>Special Provision in Specifications stating that bridge is to be supplied as a completed product meeting specifications.</a:t>
            </a: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2800" b="1" i="0" u="none" strike="noStrike" kern="1200" cap="none" spc="0" normalizeH="0" noProof="0" dirty="0" smtClean="0">
              <a:ln>
                <a:noFill/>
              </a:ln>
              <a:solidFill>
                <a:prstClr val="black"/>
              </a:solidFill>
              <a:effectLst/>
              <a:uLnTx/>
              <a:uFillTx/>
              <a:latin typeface="Calibri"/>
              <a:ea typeface="+mj-ea"/>
              <a:cs typeface="+mj-cs"/>
            </a:endParaRP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noProof="0" dirty="0" smtClean="0">
                <a:ln>
                  <a:noFill/>
                </a:ln>
                <a:solidFill>
                  <a:prstClr val="black"/>
                </a:solidFill>
                <a:effectLst/>
                <a:uLnTx/>
                <a:uFillTx/>
                <a:latin typeface="Calibri"/>
                <a:ea typeface="+mj-ea"/>
                <a:cs typeface="+mj-cs"/>
              </a:rPr>
              <a:t>List approved suppliers.</a:t>
            </a:r>
          </a:p>
          <a:p>
            <a:pPr marL="0" marR="0" lvl="0" indent="0" algn="ctr" defTabSz="914400" rtl="0" eaLnBrk="1" fontAlgn="auto" latinLnBrk="0" hangingPunct="1">
              <a:lnSpc>
                <a:spcPct val="100000"/>
              </a:lnSpc>
              <a:spcBef>
                <a:spcPct val="0"/>
              </a:spcBef>
              <a:spcAft>
                <a:spcPts val="0"/>
              </a:spcAft>
              <a:buClrTx/>
              <a:buSzTx/>
              <a:buFontTx/>
              <a:buNone/>
              <a:tabLst/>
              <a:defRPr/>
            </a:pPr>
            <a:endParaRPr lang="en-US" sz="2800" baseline="0" dirty="0">
              <a:solidFill>
                <a:prstClr val="black"/>
              </a:solidFill>
              <a:latin typeface="Calibri"/>
            </a:endParaRP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noProof="0" dirty="0" smtClean="0">
                <a:ln>
                  <a:noFill/>
                </a:ln>
                <a:solidFill>
                  <a:prstClr val="black"/>
                </a:solidFill>
                <a:effectLst/>
                <a:uLnTx/>
                <a:uFillTx/>
                <a:latin typeface="Calibri"/>
                <a:ea typeface="+mj-ea"/>
                <a:cs typeface="+mj-cs"/>
              </a:rPr>
              <a:t>Common method for modern, prefabricated pedestrian truss bridges.</a:t>
            </a:r>
            <a:endParaRPr kumimoji="0" lang="en-US" sz="2800" b="1" i="0" u="none" strike="noStrike" kern="1200" cap="none" spc="0" normalizeH="0" baseline="0" noProof="0" dirty="0">
              <a:ln>
                <a:noFill/>
              </a:ln>
              <a:solidFill>
                <a:prstClr val="black"/>
              </a:solidFill>
              <a:effectLst/>
              <a:uLnTx/>
              <a:uFillTx/>
              <a:latin typeface="Calibri"/>
              <a:ea typeface="+mj-ea"/>
              <a:cs typeface="+mj-cs"/>
            </a:endParaRPr>
          </a:p>
        </p:txBody>
      </p:sp>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t="6532"/>
          <a:stretch/>
        </p:blipFill>
        <p:spPr>
          <a:xfrm>
            <a:off x="3860569" y="1343025"/>
            <a:ext cx="5217583" cy="3657600"/>
          </a:xfrm>
          <a:prstGeom prst="rect">
            <a:avLst/>
          </a:prstGeom>
        </p:spPr>
      </p:pic>
      <p:pic>
        <p:nvPicPr>
          <p:cNvPr id="5" name="Picture 4"/>
          <p:cNvPicPr>
            <a:picLocks noChangeAspect="1"/>
          </p:cNvPicPr>
          <p:nvPr/>
        </p:nvPicPr>
        <p:blipFill rotWithShape="1">
          <a:blip r:embed="rId5" cstate="print">
            <a:extLst>
              <a:ext uri="{28A0092B-C50C-407E-A947-70E740481C1C}">
                <a14:useLocalDpi xmlns:a14="http://schemas.microsoft.com/office/drawing/2010/main" val="0"/>
              </a:ext>
            </a:extLst>
          </a:blip>
          <a:srcRect t="34546" r="16482" b="25715"/>
          <a:stretch/>
        </p:blipFill>
        <p:spPr>
          <a:xfrm>
            <a:off x="3947122" y="5105400"/>
            <a:ext cx="5044478" cy="1600200"/>
          </a:xfrm>
          <a:prstGeom prst="rect">
            <a:avLst/>
          </a:prstGeom>
        </p:spPr>
      </p:pic>
    </p:spTree>
    <p:extLst>
      <p:ext uri="{BB962C8B-B14F-4D97-AF65-F5344CB8AC3E}">
        <p14:creationId xmlns:p14="http://schemas.microsoft.com/office/powerpoint/2010/main" val="358598426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802731" y="381000"/>
            <a:ext cx="6341269" cy="652462"/>
          </a:xfrm>
        </p:spPr>
        <p:txBody>
          <a:bodyPr>
            <a:noAutofit/>
          </a:bodyPr>
          <a:lstStyle/>
          <a:p>
            <a:r>
              <a:rPr lang="en-US" sz="3600" b="1" dirty="0" smtClean="0"/>
              <a:t>Consequences of Inexperienced Contractors On Specialty Work</a:t>
            </a:r>
            <a:endParaRPr lang="en-US" sz="3600" b="1" dirty="0"/>
          </a:p>
        </p:txBody>
      </p:sp>
      <p:pic>
        <p:nvPicPr>
          <p:cNvPr id="1026" name="Picture 2" descr="C:\Users\Nels\Dropbox\logos\logo_may_201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228600"/>
            <a:ext cx="2421731" cy="1152525"/>
          </a:xfrm>
          <a:prstGeom prst="rect">
            <a:avLst/>
          </a:prstGeom>
          <a:noFill/>
          <a:extLst>
            <a:ext uri="{909E8E84-426E-40DD-AFC4-6F175D3DCCD1}">
              <a14:hiddenFill xmlns:a14="http://schemas.microsoft.com/office/drawing/2010/main">
                <a:solidFill>
                  <a:srgbClr val="FFFFFF"/>
                </a:solidFill>
              </a14:hiddenFill>
            </a:ext>
          </a:extLst>
        </p:spPr>
      </p:pic>
      <p:sp>
        <p:nvSpPr>
          <p:cNvPr id="11" name="Title 1"/>
          <p:cNvSpPr txBox="1">
            <a:spLocks/>
          </p:cNvSpPr>
          <p:nvPr/>
        </p:nvSpPr>
        <p:spPr>
          <a:xfrm>
            <a:off x="0" y="5410200"/>
            <a:ext cx="9144000" cy="144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baseline="0" noProof="0" dirty="0" smtClean="0">
                <a:ln>
                  <a:noFill/>
                </a:ln>
                <a:solidFill>
                  <a:prstClr val="black"/>
                </a:solidFill>
                <a:effectLst/>
                <a:uLnTx/>
                <a:uFillTx/>
                <a:latin typeface="Calibri"/>
                <a:ea typeface="+mj-ea"/>
                <a:cs typeface="+mj-cs"/>
              </a:rPr>
              <a:t>Historic Bridge Damage</a:t>
            </a:r>
            <a:r>
              <a:rPr lang="en-US" sz="2800" dirty="0" smtClean="0">
                <a:solidFill>
                  <a:prstClr val="black"/>
                </a:solidFill>
                <a:latin typeface="Calibri"/>
              </a:rPr>
              <a:t>/Destruction</a:t>
            </a:r>
            <a:r>
              <a:rPr kumimoji="0" lang="en-US" sz="2800" b="1" i="0" u="none" strike="noStrike" kern="1200" cap="none" spc="0" normalizeH="0" noProof="0" dirty="0" smtClean="0">
                <a:ln>
                  <a:noFill/>
                </a:ln>
                <a:solidFill>
                  <a:prstClr val="black"/>
                </a:solidFill>
                <a:effectLst/>
                <a:uLnTx/>
                <a:uFillTx/>
                <a:latin typeface="Calibri"/>
                <a:ea typeface="+mj-ea"/>
                <a:cs typeface="+mj-cs"/>
              </a:rPr>
              <a:t>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noProof="0" dirty="0" smtClean="0">
                <a:ln>
                  <a:noFill/>
                </a:ln>
                <a:solidFill>
                  <a:prstClr val="black"/>
                </a:solidFill>
                <a:effectLst/>
                <a:uLnTx/>
                <a:uFillTx/>
                <a:latin typeface="Calibri"/>
                <a:ea typeface="+mj-ea"/>
                <a:cs typeface="+mj-cs"/>
              </a:rPr>
              <a:t>Associated Project Cost Increases/Delays</a:t>
            </a:r>
          </a:p>
          <a:p>
            <a:pPr marL="0" marR="0" lvl="0" indent="0" algn="ctr" defTabSz="914400" rtl="0" eaLnBrk="1" fontAlgn="auto" latinLnBrk="0" hangingPunct="1">
              <a:lnSpc>
                <a:spcPct val="100000"/>
              </a:lnSpc>
              <a:spcBef>
                <a:spcPct val="0"/>
              </a:spcBef>
              <a:spcAft>
                <a:spcPts val="0"/>
              </a:spcAft>
              <a:buClrTx/>
              <a:buSzTx/>
              <a:buFontTx/>
              <a:buNone/>
              <a:tabLst/>
              <a:defRPr/>
            </a:pPr>
            <a:r>
              <a:rPr lang="en-US" sz="2800" baseline="0" dirty="0" smtClean="0">
                <a:solidFill>
                  <a:prstClr val="black"/>
                </a:solidFill>
                <a:latin typeface="Calibri"/>
              </a:rPr>
              <a:t>Possibly</a:t>
            </a:r>
            <a:r>
              <a:rPr lang="en-US" sz="2800" dirty="0" smtClean="0">
                <a:solidFill>
                  <a:prstClr val="black"/>
                </a:solidFill>
                <a:latin typeface="Calibri"/>
              </a:rPr>
              <a:t> including additional Section 106 Consultation.</a:t>
            </a:r>
            <a:endParaRPr kumimoji="0" lang="en-US" sz="2800" b="1" i="0" u="none" strike="noStrike" kern="1200" cap="none" spc="0" normalizeH="0" baseline="0" noProof="0" dirty="0">
              <a:ln>
                <a:noFill/>
              </a:ln>
              <a:solidFill>
                <a:prstClr val="black"/>
              </a:solidFill>
              <a:effectLst/>
              <a:uLnTx/>
              <a:uFillTx/>
              <a:latin typeface="Calibri"/>
              <a:ea typeface="+mj-ea"/>
              <a:cs typeface="+mj-cs"/>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68800" y="1600200"/>
            <a:ext cx="4775200" cy="35814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1600200"/>
            <a:ext cx="4781169" cy="3581400"/>
          </a:xfrm>
          <a:prstGeom prst="rect">
            <a:avLst/>
          </a:prstGeom>
        </p:spPr>
      </p:pic>
    </p:spTree>
    <p:extLst>
      <p:ext uri="{BB962C8B-B14F-4D97-AF65-F5344CB8AC3E}">
        <p14:creationId xmlns:p14="http://schemas.microsoft.com/office/powerpoint/2010/main" val="353089229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802731" y="381000"/>
            <a:ext cx="6341269" cy="652462"/>
          </a:xfrm>
        </p:spPr>
        <p:txBody>
          <a:bodyPr>
            <a:noAutofit/>
          </a:bodyPr>
          <a:lstStyle/>
          <a:p>
            <a:r>
              <a:rPr lang="en-US" sz="3600" b="1" dirty="0" smtClean="0"/>
              <a:t>Consequences of Inexperienced Contractors On Specialty Work</a:t>
            </a:r>
            <a:endParaRPr lang="en-US" sz="3600" b="1" dirty="0"/>
          </a:p>
        </p:txBody>
      </p:sp>
      <p:pic>
        <p:nvPicPr>
          <p:cNvPr id="1026" name="Picture 2" descr="C:\Users\Nels\Dropbox\logos\logo_may_201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228600"/>
            <a:ext cx="2421731" cy="1152525"/>
          </a:xfrm>
          <a:prstGeom prst="rect">
            <a:avLst/>
          </a:prstGeom>
          <a:noFill/>
          <a:extLst>
            <a:ext uri="{909E8E84-426E-40DD-AFC4-6F175D3DCCD1}">
              <a14:hiddenFill xmlns:a14="http://schemas.microsoft.com/office/drawing/2010/main">
                <a:solidFill>
                  <a:srgbClr val="FFFFFF"/>
                </a:solidFill>
              </a14:hiddenFill>
            </a:ext>
          </a:extLst>
        </p:spPr>
      </p:pic>
      <p:sp>
        <p:nvSpPr>
          <p:cNvPr id="11" name="Title 1"/>
          <p:cNvSpPr txBox="1">
            <a:spLocks/>
          </p:cNvSpPr>
          <p:nvPr/>
        </p:nvSpPr>
        <p:spPr>
          <a:xfrm>
            <a:off x="0" y="5410200"/>
            <a:ext cx="9144000" cy="144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800" dirty="0" smtClean="0">
                <a:solidFill>
                  <a:prstClr val="black"/>
                </a:solidFill>
                <a:latin typeface="Calibri"/>
              </a:rPr>
              <a:t>Bad Repairs (Harms historic integrity of bridge, repairs are less effective, require greater future costs) </a:t>
            </a:r>
            <a:endParaRPr kumimoji="0" lang="en-US" sz="2800" b="1" i="0" u="none" strike="noStrike" kern="1200" cap="none" spc="0" normalizeH="0" baseline="0" noProof="0" dirty="0">
              <a:ln>
                <a:noFill/>
              </a:ln>
              <a:solidFill>
                <a:prstClr val="black"/>
              </a:solidFill>
              <a:effectLst/>
              <a:uLnTx/>
              <a:uFillTx/>
              <a:latin typeface="Calibri"/>
              <a:ea typeface="+mj-ea"/>
              <a:cs typeface="+mj-cs"/>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337811"/>
            <a:ext cx="9144000" cy="4182378"/>
          </a:xfrm>
          <a:prstGeom prst="rect">
            <a:avLst/>
          </a:prstGeom>
        </p:spPr>
      </p:pic>
    </p:spTree>
    <p:extLst>
      <p:ext uri="{BB962C8B-B14F-4D97-AF65-F5344CB8AC3E}">
        <p14:creationId xmlns:p14="http://schemas.microsoft.com/office/powerpoint/2010/main" val="114100369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802731" y="381000"/>
            <a:ext cx="6341269" cy="652462"/>
          </a:xfrm>
        </p:spPr>
        <p:txBody>
          <a:bodyPr>
            <a:noAutofit/>
          </a:bodyPr>
          <a:lstStyle/>
          <a:p>
            <a:r>
              <a:rPr lang="en-US" sz="3600" b="1" dirty="0" smtClean="0"/>
              <a:t>Benefits of Experienced Engineers</a:t>
            </a:r>
            <a:endParaRPr lang="en-US" sz="3600" b="1" dirty="0"/>
          </a:p>
        </p:txBody>
      </p:sp>
      <p:pic>
        <p:nvPicPr>
          <p:cNvPr id="1026" name="Picture 2" descr="C:\Users\Nels\Dropbox\logos\logo_may_201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228600"/>
            <a:ext cx="2421731" cy="1152525"/>
          </a:xfrm>
          <a:prstGeom prst="rect">
            <a:avLst/>
          </a:prstGeom>
          <a:noFill/>
          <a:extLst>
            <a:ext uri="{909E8E84-426E-40DD-AFC4-6F175D3DCCD1}">
              <a14:hiddenFill xmlns:a14="http://schemas.microsoft.com/office/drawing/2010/main">
                <a:solidFill>
                  <a:srgbClr val="FFFFFF"/>
                </a:solidFill>
              </a14:hiddenFill>
            </a:ext>
          </a:extLst>
        </p:spPr>
      </p:pic>
      <p:sp>
        <p:nvSpPr>
          <p:cNvPr id="11" name="Title 1"/>
          <p:cNvSpPr txBox="1">
            <a:spLocks/>
          </p:cNvSpPr>
          <p:nvPr/>
        </p:nvSpPr>
        <p:spPr>
          <a:xfrm>
            <a:off x="0" y="5562600"/>
            <a:ext cx="9144000" cy="144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000" noProof="0" dirty="0" smtClean="0">
                <a:solidFill>
                  <a:prstClr val="black"/>
                </a:solidFill>
                <a:latin typeface="Calibri"/>
              </a:rPr>
              <a:t>Long-lasting and good looking repairs, detailed analysis of bridge. Confidence to put stamp on rehabilitation. Owner and public reassured by this confidence as well.</a:t>
            </a:r>
            <a:endParaRPr kumimoji="0" lang="en-US" sz="2000" b="1" i="0" u="none" strike="noStrike" kern="1200" cap="none" spc="0" normalizeH="0" baseline="0" noProof="0" dirty="0">
              <a:ln>
                <a:noFill/>
              </a:ln>
              <a:solidFill>
                <a:prstClr val="black"/>
              </a:solidFill>
              <a:effectLst/>
              <a:uLnTx/>
              <a:uFillTx/>
              <a:latin typeface="Calibri"/>
            </a:endParaRPr>
          </a:p>
        </p:txBody>
      </p:sp>
      <p:pic>
        <p:nvPicPr>
          <p:cNvPr id="5" name="Picture 4"/>
          <p:cNvPicPr>
            <a:picLocks noChangeAspect="1"/>
          </p:cNvPicPr>
          <p:nvPr/>
        </p:nvPicPr>
        <p:blipFill rotWithShape="1">
          <a:blip r:embed="rId4"/>
          <a:srcRect t="6205" b="12718"/>
          <a:stretch/>
        </p:blipFill>
        <p:spPr>
          <a:xfrm>
            <a:off x="3090335" y="4648200"/>
            <a:ext cx="5619750" cy="1066800"/>
          </a:xfrm>
          <a:prstGeom prst="rect">
            <a:avLst/>
          </a:prstGeom>
        </p:spPr>
      </p:pic>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t="1942" b="5467"/>
          <a:stretch/>
        </p:blipFill>
        <p:spPr>
          <a:xfrm>
            <a:off x="8467" y="1413932"/>
            <a:ext cx="3081868" cy="4454279"/>
          </a:xfrm>
          <a:prstGeom prst="rect">
            <a:avLst/>
          </a:prstGeom>
        </p:spPr>
      </p:pic>
      <p:pic>
        <p:nvPicPr>
          <p:cNvPr id="7" name="Picture 6"/>
          <p:cNvPicPr>
            <a:picLocks noChangeAspect="1"/>
          </p:cNvPicPr>
          <p:nvPr/>
        </p:nvPicPr>
        <p:blipFill>
          <a:blip r:embed="rId6"/>
          <a:stretch>
            <a:fillRect/>
          </a:stretch>
        </p:blipFill>
        <p:spPr>
          <a:xfrm>
            <a:off x="3090335" y="1413933"/>
            <a:ext cx="5365750" cy="2662363"/>
          </a:xfrm>
          <a:prstGeom prst="rect">
            <a:avLst/>
          </a:prstGeom>
        </p:spPr>
      </p:pic>
      <p:pic>
        <p:nvPicPr>
          <p:cNvPr id="9" name="Picture 8"/>
          <p:cNvPicPr>
            <a:picLocks noChangeAspect="1"/>
          </p:cNvPicPr>
          <p:nvPr/>
        </p:nvPicPr>
        <p:blipFill>
          <a:blip r:embed="rId7"/>
          <a:stretch>
            <a:fillRect/>
          </a:stretch>
        </p:blipFill>
        <p:spPr>
          <a:xfrm>
            <a:off x="5791200" y="3048000"/>
            <a:ext cx="2804311" cy="1600200"/>
          </a:xfrm>
          <a:prstGeom prst="rect">
            <a:avLst/>
          </a:prstGeom>
        </p:spPr>
      </p:pic>
    </p:spTree>
    <p:extLst>
      <p:ext uri="{BB962C8B-B14F-4D97-AF65-F5344CB8AC3E}">
        <p14:creationId xmlns:p14="http://schemas.microsoft.com/office/powerpoint/2010/main" val="358929357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3600" b="1" i="0" u="none" strike="noStrike" kern="1200" cap="none" spc="0" normalizeH="0" baseline="0" noProof="0">
              <a:ln>
                <a:noFill/>
              </a:ln>
              <a:solidFill>
                <a:srgbClr val="000000"/>
              </a:solidFill>
              <a:effectLst/>
              <a:uLnTx/>
              <a:uFillTx/>
              <a:latin typeface="Verdana" pitchFamily="34" charset="0"/>
              <a:ea typeface="+mn-ea"/>
              <a:cs typeface="+mn-cs"/>
            </a:endParaRPr>
          </a:p>
        </p:txBody>
      </p:sp>
      <p:pic>
        <p:nvPicPr>
          <p:cNvPr id="5125"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6" descr="back">
            <a:hlinkClick r:id="" action="ppaction://hlinkshowjump?jump=previous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Rectangle 8"/>
          <p:cNvSpPr>
            <a:spLocks noGrp="1" noChangeArrowheads="1"/>
          </p:cNvSpPr>
          <p:nvPr>
            <p:ph type="title"/>
          </p:nvPr>
        </p:nvSpPr>
        <p:spPr>
          <a:xfrm>
            <a:off x="2714625" y="64294"/>
            <a:ext cx="6429375" cy="685800"/>
          </a:xfrm>
        </p:spPr>
        <p:txBody>
          <a:bodyPr/>
          <a:lstStyle/>
          <a:p>
            <a:pPr eaLnBrk="1" hangingPunct="1"/>
            <a:r>
              <a:rPr lang="en-US" sz="3600" b="1" dirty="0" smtClean="0"/>
              <a:t>Typical vs Unique</a:t>
            </a:r>
            <a:endParaRPr lang="en-US" sz="3600" b="1" dirty="0"/>
          </a:p>
        </p:txBody>
      </p:sp>
      <p:pic>
        <p:nvPicPr>
          <p:cNvPr id="16" name="Picture 13">
            <a:hlinkClick r:id="" action="ppaction://noaction"/>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9"/>
          <p:cNvSpPr txBox="1">
            <a:spLocks noChangeArrowheads="1"/>
          </p:cNvSpPr>
          <p:nvPr/>
        </p:nvSpPr>
        <p:spPr bwMode="auto">
          <a:xfrm>
            <a:off x="352424" y="6096000"/>
            <a:ext cx="83820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800" b="0" i="0" u="none" strike="noStrike" kern="1200" cap="none" spc="0" normalizeH="0" baseline="0" noProof="0" dirty="0" smtClean="0">
                <a:ln>
                  <a:noFill/>
                </a:ln>
                <a:solidFill>
                  <a:srgbClr val="000000"/>
                </a:solidFill>
                <a:effectLst/>
                <a:uLnTx/>
                <a:uFillTx/>
                <a:latin typeface="Verdana" pitchFamily="34" charset="0"/>
                <a:ea typeface="+mn-ea"/>
                <a:cs typeface="+mn-cs"/>
              </a:rPr>
              <a:t>Functional vs Functional</a:t>
            </a:r>
            <a:r>
              <a:rPr kumimoji="0" lang="en-US" sz="2800" b="0" i="0" u="none" strike="noStrike" kern="1200" cap="none" spc="0" normalizeH="0" noProof="0" dirty="0" smtClean="0">
                <a:ln>
                  <a:noFill/>
                </a:ln>
                <a:solidFill>
                  <a:srgbClr val="000000"/>
                </a:solidFill>
                <a:effectLst/>
                <a:uLnTx/>
                <a:uFillTx/>
                <a:latin typeface="Verdana" pitchFamily="34" charset="0"/>
                <a:ea typeface="+mn-ea"/>
                <a:cs typeface="+mn-cs"/>
              </a:rPr>
              <a:t> Historic Landmark</a:t>
            </a:r>
            <a:endParaRPr kumimoji="0" lang="en-US" sz="2800" b="0" i="0" u="none" strike="noStrike" kern="1200" cap="none" spc="0" normalizeH="0" baseline="0" noProof="0" dirty="0">
              <a:ln>
                <a:noFill/>
              </a:ln>
              <a:solidFill>
                <a:srgbClr val="000000"/>
              </a:solidFill>
              <a:effectLst/>
              <a:uLnTx/>
              <a:uFillTx/>
              <a:latin typeface="Verdana" pitchFamily="34" charset="0"/>
              <a:ea typeface="+mn-ea"/>
              <a:cs typeface="+mn-cs"/>
            </a:endParaRPr>
          </a:p>
        </p:txBody>
      </p:sp>
      <p:pic>
        <p:nvPicPr>
          <p:cNvPr id="11" name="Picture 5" descr="next">
            <a:hlinkClick r:id="" action="ppaction://hlinkshowjump?jump=nextslid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rotWithShape="1">
          <a:blip r:embed="rId6">
            <a:extLst>
              <a:ext uri="{28A0092B-C50C-407E-A947-70E740481C1C}">
                <a14:useLocalDpi xmlns:a14="http://schemas.microsoft.com/office/drawing/2010/main" val="0"/>
              </a:ext>
            </a:extLst>
          </a:blip>
          <a:srcRect r="2678"/>
          <a:stretch/>
        </p:blipFill>
        <p:spPr>
          <a:xfrm>
            <a:off x="352424" y="2320795"/>
            <a:ext cx="8305800" cy="3775205"/>
          </a:xfrm>
          <a:prstGeom prst="rect">
            <a:avLst/>
          </a:prstGeom>
        </p:spPr>
      </p:pic>
      <p:pic>
        <p:nvPicPr>
          <p:cNvPr id="4" name="Picture 3"/>
          <p:cNvPicPr>
            <a:picLocks noChangeAspect="1"/>
          </p:cNvPicPr>
          <p:nvPr/>
        </p:nvPicPr>
        <p:blipFill rotWithShape="1">
          <a:blip r:embed="rId7" cstate="print">
            <a:extLst>
              <a:ext uri="{28A0092B-C50C-407E-A947-70E740481C1C}">
                <a14:useLocalDpi xmlns:a14="http://schemas.microsoft.com/office/drawing/2010/main" val="0"/>
              </a:ext>
            </a:extLst>
          </a:blip>
          <a:srcRect l="4167" t="31250" b="11250"/>
          <a:stretch/>
        </p:blipFill>
        <p:spPr>
          <a:xfrm>
            <a:off x="2048828" y="975865"/>
            <a:ext cx="7072312" cy="2828925"/>
          </a:xfrm>
          <a:prstGeom prst="rect">
            <a:avLst/>
          </a:prstGeom>
        </p:spPr>
      </p:pic>
    </p:spTree>
    <p:extLst>
      <p:ext uri="{BB962C8B-B14F-4D97-AF65-F5344CB8AC3E}">
        <p14:creationId xmlns:p14="http://schemas.microsoft.com/office/powerpoint/2010/main" val="168196525"/>
      </p:ext>
    </p:extLst>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3600" b="1" i="0" u="none" strike="noStrike" kern="1200" cap="none" spc="0" normalizeH="0" baseline="0" noProof="0">
              <a:ln>
                <a:noFill/>
              </a:ln>
              <a:solidFill>
                <a:srgbClr val="000000"/>
              </a:solidFill>
              <a:effectLst/>
              <a:uLnTx/>
              <a:uFillTx/>
              <a:latin typeface="Verdana" pitchFamily="34" charset="0"/>
              <a:ea typeface="+mn-ea"/>
              <a:cs typeface="+mn-cs"/>
            </a:endParaRPr>
          </a:p>
        </p:txBody>
      </p:sp>
      <p:pic>
        <p:nvPicPr>
          <p:cNvPr id="5125"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6" descr="back">
            <a:hlinkClick r:id="" action="ppaction://hlinkshowjump?jump=previous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Rectangle 8"/>
          <p:cNvSpPr>
            <a:spLocks noGrp="1" noChangeArrowheads="1"/>
          </p:cNvSpPr>
          <p:nvPr>
            <p:ph type="title"/>
          </p:nvPr>
        </p:nvSpPr>
        <p:spPr>
          <a:xfrm>
            <a:off x="2714625" y="64294"/>
            <a:ext cx="6429375" cy="685800"/>
          </a:xfrm>
        </p:spPr>
        <p:txBody>
          <a:bodyPr/>
          <a:lstStyle/>
          <a:p>
            <a:pPr eaLnBrk="1" hangingPunct="1"/>
            <a:r>
              <a:rPr lang="en-US" sz="3600" b="1" dirty="0" smtClean="0"/>
              <a:t>Possibilities?</a:t>
            </a:r>
            <a:endParaRPr lang="en-US" sz="3600" b="1" dirty="0"/>
          </a:p>
        </p:txBody>
      </p:sp>
      <p:pic>
        <p:nvPicPr>
          <p:cNvPr id="16" name="Picture 13">
            <a:hlinkClick r:id="" action="ppaction://noaction"/>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9"/>
          <p:cNvSpPr txBox="1">
            <a:spLocks noChangeArrowheads="1"/>
          </p:cNvSpPr>
          <p:nvPr/>
        </p:nvSpPr>
        <p:spPr bwMode="auto">
          <a:xfrm>
            <a:off x="352424" y="6248400"/>
            <a:ext cx="83820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800" b="0" i="0" u="none" strike="noStrike" kern="1200" cap="none" spc="0" normalizeH="0" baseline="0" noProof="0" dirty="0" smtClean="0">
                <a:ln>
                  <a:noFill/>
                </a:ln>
                <a:solidFill>
                  <a:srgbClr val="000000"/>
                </a:solidFill>
                <a:effectLst/>
                <a:uLnTx/>
                <a:uFillTx/>
                <a:latin typeface="Verdana" pitchFamily="34" charset="0"/>
                <a:ea typeface="+mn-ea"/>
                <a:cs typeface="+mn-cs"/>
              </a:rPr>
              <a:t>Freedom Bridge in</a:t>
            </a:r>
            <a:r>
              <a:rPr kumimoji="0" lang="en-US" sz="2800" b="0" i="0" u="none" strike="noStrike" kern="1200" cap="none" spc="0" normalizeH="0" noProof="0" dirty="0" smtClean="0">
                <a:ln>
                  <a:noFill/>
                </a:ln>
                <a:solidFill>
                  <a:srgbClr val="000000"/>
                </a:solidFill>
                <a:effectLst/>
                <a:uLnTx/>
                <a:uFillTx/>
                <a:latin typeface="Verdana" pitchFamily="34" charset="0"/>
                <a:ea typeface="+mn-ea"/>
                <a:cs typeface="+mn-cs"/>
              </a:rPr>
              <a:t> Carroll County, Indiana</a:t>
            </a:r>
            <a:endParaRPr kumimoji="0" lang="en-US" sz="2800" b="0" i="0" u="none" strike="noStrike" kern="1200" cap="none" spc="0" normalizeH="0" baseline="0" noProof="0" dirty="0">
              <a:ln>
                <a:noFill/>
              </a:ln>
              <a:solidFill>
                <a:srgbClr val="000000"/>
              </a:solidFill>
              <a:effectLst/>
              <a:uLnTx/>
              <a:uFillTx/>
              <a:latin typeface="Verdana" pitchFamily="34" charset="0"/>
              <a:ea typeface="+mn-ea"/>
              <a:cs typeface="+mn-cs"/>
            </a:endParaRPr>
          </a:p>
        </p:txBody>
      </p:sp>
      <p:pic>
        <p:nvPicPr>
          <p:cNvPr id="11" name="Picture 5" descr="next">
            <a:hlinkClick r:id="" action="ppaction://hlinkshowjump?jump=nextslid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rotWithShape="1">
          <a:blip r:embed="rId6" cstate="print">
            <a:extLst>
              <a:ext uri="{28A0092B-C50C-407E-A947-70E740481C1C}">
                <a14:useLocalDpi xmlns:a14="http://schemas.microsoft.com/office/drawing/2010/main" val="0"/>
              </a:ext>
            </a:extLst>
          </a:blip>
          <a:srcRect t="10772"/>
          <a:stretch/>
        </p:blipFill>
        <p:spPr>
          <a:xfrm>
            <a:off x="7620" y="950119"/>
            <a:ext cx="7162800" cy="4260850"/>
          </a:xfrm>
          <a:prstGeom prst="rect">
            <a:avLst/>
          </a:prstGeom>
        </p:spPr>
      </p:pic>
      <p:pic>
        <p:nvPicPr>
          <p:cNvPr id="4" name="Picture 3"/>
          <p:cNvPicPr>
            <a:picLocks noChangeAspect="1"/>
          </p:cNvPicPr>
          <p:nvPr/>
        </p:nvPicPr>
        <p:blipFill rotWithShape="1">
          <a:blip r:embed="rId7" cstate="print">
            <a:extLst>
              <a:ext uri="{28A0092B-C50C-407E-A947-70E740481C1C}">
                <a14:useLocalDpi xmlns:a14="http://schemas.microsoft.com/office/drawing/2010/main" val="0"/>
              </a:ext>
            </a:extLst>
          </a:blip>
          <a:srcRect l="6351" t="29455" b="19183"/>
          <a:stretch/>
        </p:blipFill>
        <p:spPr>
          <a:xfrm>
            <a:off x="3200400" y="3939184"/>
            <a:ext cx="5867400" cy="2144910"/>
          </a:xfrm>
          <a:prstGeom prst="rect">
            <a:avLst/>
          </a:prstGeom>
        </p:spPr>
      </p:pic>
    </p:spTree>
    <p:extLst>
      <p:ext uri="{BB962C8B-B14F-4D97-AF65-F5344CB8AC3E}">
        <p14:creationId xmlns:p14="http://schemas.microsoft.com/office/powerpoint/2010/main" val="121235997"/>
      </p:ext>
    </p:extLst>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5125"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Rectangle 8"/>
          <p:cNvSpPr>
            <a:spLocks noGrp="1" noChangeArrowheads="1"/>
          </p:cNvSpPr>
          <p:nvPr>
            <p:ph type="title"/>
          </p:nvPr>
        </p:nvSpPr>
        <p:spPr>
          <a:xfrm>
            <a:off x="2714625" y="64294"/>
            <a:ext cx="5743575" cy="685800"/>
          </a:xfrm>
        </p:spPr>
        <p:txBody>
          <a:bodyPr/>
          <a:lstStyle/>
          <a:p>
            <a:pPr eaLnBrk="1" hangingPunct="1"/>
            <a:r>
              <a:rPr lang="en-US" sz="3600" b="1" dirty="0"/>
              <a:t>Conclusion/Questions</a:t>
            </a:r>
          </a:p>
        </p:txBody>
      </p:sp>
      <p:pic>
        <p:nvPicPr>
          <p:cNvPr id="16" name="Picture 13">
            <a:hlinkClick r:id="" action="ppaction://noaction"/>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Box 9"/>
          <p:cNvSpPr txBox="1">
            <a:spLocks noChangeArrowheads="1"/>
          </p:cNvSpPr>
          <p:nvPr/>
        </p:nvSpPr>
        <p:spPr bwMode="auto">
          <a:xfrm>
            <a:off x="0" y="5830669"/>
            <a:ext cx="9144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a:r>
              <a:rPr lang="en-US" b="0" dirty="0" smtClean="0"/>
              <a:t>Email: nathan@historicbridges.org</a:t>
            </a:r>
          </a:p>
        </p:txBody>
      </p:sp>
      <p:pic>
        <p:nvPicPr>
          <p:cNvPr id="31746" name="Picture 2" descr="J:\HistoricBridges.org\info\presentations\mirailroad\kingsford\logohuge.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8297" y="957645"/>
            <a:ext cx="5342206" cy="227201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C:\Users\Nels\Dropbox\logos\logo_may_2014.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7200" y="3450474"/>
            <a:ext cx="4724400" cy="2248387"/>
          </a:xfrm>
          <a:prstGeom prst="rect">
            <a:avLst/>
          </a:prstGeom>
          <a:noFill/>
          <a:extLst>
            <a:ext uri="{909E8E84-426E-40DD-AFC4-6F175D3DCCD1}">
              <a14:hiddenFill xmlns:a14="http://schemas.microsoft.com/office/drawing/2010/main">
                <a:solidFill>
                  <a:srgbClr val="FFFFFF"/>
                </a:solidFill>
              </a14:hiddenFill>
            </a:ext>
          </a:extLst>
        </p:spPr>
      </p:pic>
      <p:sp>
        <p:nvSpPr>
          <p:cNvPr id="11" name="Text Box 9"/>
          <p:cNvSpPr txBox="1">
            <a:spLocks noChangeArrowheads="1"/>
          </p:cNvSpPr>
          <p:nvPr/>
        </p:nvSpPr>
        <p:spPr bwMode="auto">
          <a:xfrm>
            <a:off x="5490503" y="1930956"/>
            <a:ext cx="3653497"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a:r>
              <a:rPr lang="en-US" sz="2000" dirty="0" smtClean="0"/>
              <a:t>Photo Credits/Sources:</a:t>
            </a:r>
          </a:p>
          <a:p>
            <a:pPr algn="ctr"/>
            <a:r>
              <a:rPr lang="en-US" sz="2000" dirty="0" smtClean="0"/>
              <a:t>HistoricBridges.org</a:t>
            </a:r>
          </a:p>
          <a:p>
            <a:pPr algn="ctr"/>
            <a:r>
              <a:rPr lang="en-US" sz="2000" dirty="0" smtClean="0"/>
              <a:t>BachSteel.com</a:t>
            </a:r>
          </a:p>
          <a:p>
            <a:pPr algn="ctr"/>
            <a:r>
              <a:rPr lang="en-US" sz="2000" dirty="0" smtClean="0"/>
              <a:t>BridgeHunter.com</a:t>
            </a:r>
          </a:p>
          <a:p>
            <a:pPr algn="ctr"/>
            <a:r>
              <a:rPr lang="en-US" sz="2000" dirty="0" smtClean="0"/>
              <a:t>BridgeMeister.com</a:t>
            </a:r>
          </a:p>
          <a:p>
            <a:pPr algn="ctr"/>
            <a:endParaRPr lang="en-US" sz="2000" dirty="0"/>
          </a:p>
          <a:p>
            <a:pPr algn="ctr"/>
            <a:r>
              <a:rPr lang="en-US" sz="2000" dirty="0" smtClean="0"/>
              <a:t>Photos may be protected by copyright with all rights reserved.</a:t>
            </a:r>
          </a:p>
        </p:txBody>
      </p:sp>
    </p:spTree>
    <p:extLst>
      <p:ext uri="{BB962C8B-B14F-4D97-AF65-F5344CB8AC3E}">
        <p14:creationId xmlns:p14="http://schemas.microsoft.com/office/powerpoint/2010/main" val="1825391903"/>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sp>
        <p:nvSpPr>
          <p:cNvPr id="34820"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dirty="0">
                <a:solidFill>
                  <a:schemeClr val="tx1"/>
                </a:solidFill>
                <a:latin typeface="Arial" charset="0"/>
              </a:rPr>
              <a:t>Truss </a:t>
            </a:r>
            <a:r>
              <a:rPr lang="en-US" dirty="0" smtClean="0">
                <a:solidFill>
                  <a:schemeClr val="tx1"/>
                </a:solidFill>
                <a:latin typeface="Arial" charset="0"/>
              </a:rPr>
              <a:t>Configurations</a:t>
            </a:r>
            <a:endParaRPr lang="en-US" dirty="0">
              <a:solidFill>
                <a:schemeClr val="tx1"/>
              </a:solidFill>
              <a:latin typeface="Arial" charset="0"/>
            </a:endParaRPr>
          </a:p>
        </p:txBody>
      </p:sp>
      <p:pic>
        <p:nvPicPr>
          <p:cNvPr id="34821"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2"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3"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4" name="Rectangle 8"/>
          <p:cNvSpPr>
            <a:spLocks noGrp="1" noChangeArrowheads="1"/>
          </p:cNvSpPr>
          <p:nvPr>
            <p:ph type="title"/>
          </p:nvPr>
        </p:nvSpPr>
        <p:spPr>
          <a:xfrm>
            <a:off x="381000" y="-1447800"/>
            <a:ext cx="8229600" cy="1143000"/>
          </a:xfrm>
        </p:spPr>
        <p:txBody>
          <a:bodyPr/>
          <a:lstStyle/>
          <a:p>
            <a:pPr eaLnBrk="1" hangingPunct="1"/>
            <a:r>
              <a:rPr lang="en-US" sz="3600" b="1" dirty="0" smtClean="0"/>
              <a:t>Truss Connections</a:t>
            </a:r>
          </a:p>
        </p:txBody>
      </p:sp>
      <p:pic>
        <p:nvPicPr>
          <p:cNvPr id="23" name="Picture 13">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 Box 37"/>
          <p:cNvSpPr txBox="1">
            <a:spLocks noChangeArrowheads="1"/>
          </p:cNvSpPr>
          <p:nvPr/>
        </p:nvSpPr>
        <p:spPr bwMode="auto">
          <a:xfrm>
            <a:off x="-27562" y="914400"/>
            <a:ext cx="9144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4000" dirty="0">
                <a:solidFill>
                  <a:schemeClr val="tx1"/>
                </a:solidFill>
                <a:latin typeface="Arial" charset="0"/>
              </a:rPr>
              <a:t>Pratt</a:t>
            </a:r>
          </a:p>
        </p:txBody>
      </p:sp>
      <p:pic>
        <p:nvPicPr>
          <p:cNvPr id="27" name="Picture 2" descr="C:\Server\www\info\intro\Resize Drag and Drop\drawing.gif"/>
          <p:cNvPicPr>
            <a:picLocks noChangeAspect="1" noChangeArrowheads="1"/>
          </p:cNvPicPr>
          <p:nvPr/>
        </p:nvPicPr>
        <p:blipFill rotWithShape="1">
          <a:blip r:embed="rId7" cstate="print"/>
          <a:srcRect t="15768" b="13393"/>
          <a:stretch/>
        </p:blipFill>
        <p:spPr bwMode="auto">
          <a:xfrm>
            <a:off x="814458" y="1611870"/>
            <a:ext cx="7362684" cy="1329995"/>
          </a:xfrm>
          <a:prstGeom prst="rect">
            <a:avLst/>
          </a:prstGeom>
          <a:noFill/>
        </p:spPr>
      </p:pic>
      <p:pic>
        <p:nvPicPr>
          <p:cNvPr id="3" name="Picture 2"/>
          <p:cNvPicPr>
            <a:picLocks noChangeAspect="1"/>
          </p:cNvPicPr>
          <p:nvPr/>
        </p:nvPicPr>
        <p:blipFill rotWithShape="1">
          <a:blip r:embed="rId8">
            <a:extLst>
              <a:ext uri="{28A0092B-C50C-407E-A947-70E740481C1C}">
                <a14:useLocalDpi xmlns:a14="http://schemas.microsoft.com/office/drawing/2010/main" val="0"/>
              </a:ext>
            </a:extLst>
          </a:blip>
          <a:srcRect t="16587" b="11374"/>
          <a:stretch/>
        </p:blipFill>
        <p:spPr>
          <a:xfrm>
            <a:off x="872247" y="4050270"/>
            <a:ext cx="7543800" cy="1447800"/>
          </a:xfrm>
          <a:prstGeom prst="rect">
            <a:avLst/>
          </a:prstGeom>
        </p:spPr>
      </p:pic>
      <p:sp>
        <p:nvSpPr>
          <p:cNvPr id="29" name="Text Box 5"/>
          <p:cNvSpPr txBox="1">
            <a:spLocks noChangeArrowheads="1"/>
          </p:cNvSpPr>
          <p:nvPr/>
        </p:nvSpPr>
        <p:spPr bwMode="auto">
          <a:xfrm>
            <a:off x="72147" y="3352800"/>
            <a:ext cx="9144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eaLnBrk="1" hangingPunct="1">
              <a:spcBef>
                <a:spcPct val="50000"/>
              </a:spcBef>
            </a:pPr>
            <a:r>
              <a:rPr lang="en-US" sz="4000" dirty="0" smtClean="0">
                <a:solidFill>
                  <a:schemeClr val="tx1"/>
                </a:solidFill>
                <a:latin typeface="Arial" charset="0"/>
              </a:rPr>
              <a:t>Warren</a:t>
            </a:r>
            <a:endParaRPr lang="en-US" sz="4000" dirty="0">
              <a:solidFill>
                <a:schemeClr val="tx1"/>
              </a:solidFill>
              <a:latin typeface="Arial" charset="0"/>
            </a:endParaRPr>
          </a:p>
        </p:txBody>
      </p:sp>
      <p:sp>
        <p:nvSpPr>
          <p:cNvPr id="30" name="Text Box 3"/>
          <p:cNvSpPr txBox="1">
            <a:spLocks noChangeArrowheads="1"/>
          </p:cNvSpPr>
          <p:nvPr/>
        </p:nvSpPr>
        <p:spPr bwMode="auto">
          <a:xfrm>
            <a:off x="0" y="5791200"/>
            <a:ext cx="91440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a:spcBef>
                <a:spcPct val="50000"/>
              </a:spcBef>
            </a:pPr>
            <a:r>
              <a:rPr lang="en-US" sz="2800" b="0" dirty="0" smtClean="0">
                <a:solidFill>
                  <a:schemeClr val="tx1"/>
                </a:solidFill>
                <a:latin typeface="Arial" charset="0"/>
              </a:rPr>
              <a:t>The two most common truss configurations are shown above.</a:t>
            </a:r>
            <a:endParaRPr lang="en-US" sz="2800" b="0" dirty="0">
              <a:solidFill>
                <a:schemeClr val="tx1"/>
              </a:solidFill>
              <a:latin typeface="Arial" charset="0"/>
            </a:endParaRPr>
          </a:p>
        </p:txBody>
      </p:sp>
    </p:spTree>
    <p:extLst>
      <p:ext uri="{BB962C8B-B14F-4D97-AF65-F5344CB8AC3E}">
        <p14:creationId xmlns:p14="http://schemas.microsoft.com/office/powerpoint/2010/main" val="2087101777"/>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dirty="0"/>
          </a:p>
        </p:txBody>
      </p:sp>
      <p:sp>
        <p:nvSpPr>
          <p:cNvPr id="34820"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dirty="0">
                <a:solidFill>
                  <a:schemeClr val="tx1"/>
                </a:solidFill>
                <a:latin typeface="Arial" charset="0"/>
              </a:rPr>
              <a:t>Truss Bridge Connections</a:t>
            </a:r>
          </a:p>
        </p:txBody>
      </p:sp>
      <p:pic>
        <p:nvPicPr>
          <p:cNvPr id="34821"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2"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3"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4" name="Rectangle 8"/>
          <p:cNvSpPr>
            <a:spLocks noGrp="1" noChangeArrowheads="1"/>
          </p:cNvSpPr>
          <p:nvPr>
            <p:ph type="title"/>
          </p:nvPr>
        </p:nvSpPr>
        <p:spPr>
          <a:xfrm>
            <a:off x="381000" y="-1447800"/>
            <a:ext cx="8229600" cy="1143000"/>
          </a:xfrm>
        </p:spPr>
        <p:txBody>
          <a:bodyPr/>
          <a:lstStyle/>
          <a:p>
            <a:pPr eaLnBrk="1" hangingPunct="1"/>
            <a:r>
              <a:rPr lang="en-US" sz="3600" b="1" dirty="0" smtClean="0"/>
              <a:t>Truss Connections</a:t>
            </a:r>
          </a:p>
        </p:txBody>
      </p:sp>
      <p:sp>
        <p:nvSpPr>
          <p:cNvPr id="34825" name="Text Box 9"/>
          <p:cNvSpPr txBox="1">
            <a:spLocks noChangeArrowheads="1"/>
          </p:cNvSpPr>
          <p:nvPr/>
        </p:nvSpPr>
        <p:spPr bwMode="auto">
          <a:xfrm>
            <a:off x="0" y="927100"/>
            <a:ext cx="91440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ctr">
              <a:spcBef>
                <a:spcPct val="50000"/>
              </a:spcBef>
            </a:pPr>
            <a:r>
              <a:rPr lang="en-US" sz="2800" b="0" dirty="0">
                <a:solidFill>
                  <a:schemeClr val="tx1"/>
                </a:solidFill>
                <a:latin typeface="Arial" charset="0"/>
              </a:rPr>
              <a:t>The pieces of the framework of a truss bridge are held together by </a:t>
            </a:r>
            <a:r>
              <a:rPr lang="en-US" sz="2800" dirty="0" smtClean="0">
                <a:solidFill>
                  <a:schemeClr val="tx1"/>
                </a:solidFill>
                <a:latin typeface="Arial" charset="0"/>
              </a:rPr>
              <a:t>connections</a:t>
            </a:r>
            <a:r>
              <a:rPr lang="en-US" sz="2800" b="0" dirty="0" smtClean="0">
                <a:solidFill>
                  <a:schemeClr val="tx1"/>
                </a:solidFill>
                <a:latin typeface="Arial" charset="0"/>
              </a:rPr>
              <a:t>, sometimes also called joints. </a:t>
            </a:r>
            <a:r>
              <a:rPr lang="en-US" sz="2800" b="0" dirty="0">
                <a:solidFill>
                  <a:schemeClr val="tx1"/>
                </a:solidFill>
                <a:latin typeface="Arial" charset="0"/>
              </a:rPr>
              <a:t>Most connections on historic bridges are either </a:t>
            </a:r>
            <a:r>
              <a:rPr lang="en-US" sz="2800" b="0" dirty="0" smtClean="0">
                <a:solidFill>
                  <a:schemeClr val="tx1"/>
                </a:solidFill>
                <a:latin typeface="Arial" charset="0"/>
              </a:rPr>
              <a:t>riveted </a:t>
            </a:r>
            <a:r>
              <a:rPr lang="en-US" sz="2800" b="0" dirty="0">
                <a:solidFill>
                  <a:schemeClr val="tx1"/>
                </a:solidFill>
                <a:latin typeface="Arial" charset="0"/>
              </a:rPr>
              <a:t>or </a:t>
            </a:r>
            <a:r>
              <a:rPr lang="en-US" sz="2800" b="0" dirty="0" smtClean="0">
                <a:solidFill>
                  <a:schemeClr val="tx1"/>
                </a:solidFill>
                <a:latin typeface="Arial" charset="0"/>
              </a:rPr>
              <a:t>pinned, but can also be bolted or welded.</a:t>
            </a:r>
            <a:endParaRPr lang="en-US" sz="2800" b="0" dirty="0">
              <a:solidFill>
                <a:schemeClr val="tx1"/>
              </a:solidFill>
              <a:latin typeface="Arial" charset="0"/>
            </a:endParaRPr>
          </a:p>
        </p:txBody>
      </p:sp>
      <p:pic>
        <p:nvPicPr>
          <p:cNvPr id="34818" name="Picture 23"/>
          <p:cNvPicPr>
            <a:picLocks noGrp="1" noChangeAspect="1" noChangeArrowheads="1"/>
          </p:cNvPicPr>
          <p:nvPr>
            <p:ph idx="1"/>
          </p:nvPr>
        </p:nvPicPr>
        <p:blipFill>
          <a:blip r:embed="rId5" cstate="print">
            <a:extLst>
              <a:ext uri="{28A0092B-C50C-407E-A947-70E740481C1C}">
                <a14:useLocalDpi xmlns:a14="http://schemas.microsoft.com/office/drawing/2010/main" val="0"/>
              </a:ext>
            </a:extLst>
          </a:blip>
          <a:srcRect/>
          <a:stretch>
            <a:fillRect/>
          </a:stretch>
        </p:blipFill>
        <p:spPr bwMode="auto">
          <a:xfrm>
            <a:off x="0" y="2746375"/>
            <a:ext cx="9144000" cy="403542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826" name="Oval 25"/>
          <p:cNvSpPr>
            <a:spLocks noChangeArrowheads="1"/>
          </p:cNvSpPr>
          <p:nvPr/>
        </p:nvSpPr>
        <p:spPr bwMode="auto">
          <a:xfrm>
            <a:off x="1193800" y="3711575"/>
            <a:ext cx="304800" cy="304800"/>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en-US" sz="1800" dirty="0">
              <a:solidFill>
                <a:srgbClr val="FF0000"/>
              </a:solidFill>
              <a:latin typeface="Arial" charset="0"/>
            </a:endParaRPr>
          </a:p>
        </p:txBody>
      </p:sp>
      <p:sp>
        <p:nvSpPr>
          <p:cNvPr id="34827" name="Oval 26"/>
          <p:cNvSpPr>
            <a:spLocks noChangeArrowheads="1"/>
          </p:cNvSpPr>
          <p:nvPr/>
        </p:nvSpPr>
        <p:spPr bwMode="auto">
          <a:xfrm>
            <a:off x="2552700" y="3635375"/>
            <a:ext cx="304800" cy="304800"/>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en-US" sz="1800" dirty="0">
              <a:solidFill>
                <a:srgbClr val="FF0000"/>
              </a:solidFill>
              <a:latin typeface="Arial" charset="0"/>
            </a:endParaRPr>
          </a:p>
        </p:txBody>
      </p:sp>
      <p:sp>
        <p:nvSpPr>
          <p:cNvPr id="34828" name="Oval 27"/>
          <p:cNvSpPr>
            <a:spLocks noChangeArrowheads="1"/>
          </p:cNvSpPr>
          <p:nvPr/>
        </p:nvSpPr>
        <p:spPr bwMode="auto">
          <a:xfrm>
            <a:off x="4013200" y="3571875"/>
            <a:ext cx="304800" cy="304800"/>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en-US" sz="1800" dirty="0">
              <a:solidFill>
                <a:srgbClr val="FF0000"/>
              </a:solidFill>
              <a:latin typeface="Arial" charset="0"/>
            </a:endParaRPr>
          </a:p>
        </p:txBody>
      </p:sp>
      <p:sp>
        <p:nvSpPr>
          <p:cNvPr id="34829" name="Oval 28"/>
          <p:cNvSpPr>
            <a:spLocks noChangeArrowheads="1"/>
          </p:cNvSpPr>
          <p:nvPr/>
        </p:nvSpPr>
        <p:spPr bwMode="auto">
          <a:xfrm>
            <a:off x="5562600" y="3508375"/>
            <a:ext cx="304800" cy="304800"/>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en-US" sz="1800" dirty="0">
              <a:solidFill>
                <a:srgbClr val="FF0000"/>
              </a:solidFill>
              <a:latin typeface="Arial" charset="0"/>
            </a:endParaRPr>
          </a:p>
        </p:txBody>
      </p:sp>
      <p:sp>
        <p:nvSpPr>
          <p:cNvPr id="34830" name="Oval 29"/>
          <p:cNvSpPr>
            <a:spLocks noChangeArrowheads="1"/>
          </p:cNvSpPr>
          <p:nvPr/>
        </p:nvSpPr>
        <p:spPr bwMode="auto">
          <a:xfrm>
            <a:off x="7226300" y="3470275"/>
            <a:ext cx="304800" cy="304800"/>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en-US" sz="1800" dirty="0">
              <a:solidFill>
                <a:srgbClr val="FF0000"/>
              </a:solidFill>
              <a:latin typeface="Arial" charset="0"/>
            </a:endParaRPr>
          </a:p>
        </p:txBody>
      </p:sp>
      <p:sp>
        <p:nvSpPr>
          <p:cNvPr id="34831" name="Oval 30"/>
          <p:cNvSpPr>
            <a:spLocks noChangeArrowheads="1"/>
          </p:cNvSpPr>
          <p:nvPr/>
        </p:nvSpPr>
        <p:spPr bwMode="auto">
          <a:xfrm>
            <a:off x="8839200" y="5413375"/>
            <a:ext cx="304800" cy="304800"/>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en-US" sz="1800" dirty="0">
              <a:solidFill>
                <a:srgbClr val="FF0000"/>
              </a:solidFill>
              <a:latin typeface="Arial" charset="0"/>
            </a:endParaRPr>
          </a:p>
        </p:txBody>
      </p:sp>
      <p:sp>
        <p:nvSpPr>
          <p:cNvPr id="34832" name="Oval 31"/>
          <p:cNvSpPr>
            <a:spLocks noChangeArrowheads="1"/>
          </p:cNvSpPr>
          <p:nvPr/>
        </p:nvSpPr>
        <p:spPr bwMode="auto">
          <a:xfrm>
            <a:off x="0" y="5413375"/>
            <a:ext cx="304800" cy="304800"/>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en-US" sz="1800" dirty="0">
              <a:solidFill>
                <a:srgbClr val="FF0000"/>
              </a:solidFill>
              <a:latin typeface="Arial" charset="0"/>
            </a:endParaRPr>
          </a:p>
        </p:txBody>
      </p:sp>
      <p:sp>
        <p:nvSpPr>
          <p:cNvPr id="34833" name="Oval 32"/>
          <p:cNvSpPr>
            <a:spLocks noChangeArrowheads="1"/>
          </p:cNvSpPr>
          <p:nvPr/>
        </p:nvSpPr>
        <p:spPr bwMode="auto">
          <a:xfrm>
            <a:off x="1181100" y="5400675"/>
            <a:ext cx="304800" cy="304800"/>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en-US" sz="1800" dirty="0">
              <a:solidFill>
                <a:srgbClr val="FF0000"/>
              </a:solidFill>
              <a:latin typeface="Arial" charset="0"/>
            </a:endParaRPr>
          </a:p>
        </p:txBody>
      </p:sp>
      <p:sp>
        <p:nvSpPr>
          <p:cNvPr id="34834" name="Oval 33"/>
          <p:cNvSpPr>
            <a:spLocks noChangeArrowheads="1"/>
          </p:cNvSpPr>
          <p:nvPr/>
        </p:nvSpPr>
        <p:spPr bwMode="auto">
          <a:xfrm>
            <a:off x="2514600" y="5400675"/>
            <a:ext cx="304800" cy="304800"/>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en-US" sz="1800" dirty="0">
              <a:solidFill>
                <a:srgbClr val="FF0000"/>
              </a:solidFill>
              <a:latin typeface="Arial" charset="0"/>
            </a:endParaRPr>
          </a:p>
        </p:txBody>
      </p:sp>
      <p:sp>
        <p:nvSpPr>
          <p:cNvPr id="34835" name="Oval 34"/>
          <p:cNvSpPr>
            <a:spLocks noChangeArrowheads="1"/>
          </p:cNvSpPr>
          <p:nvPr/>
        </p:nvSpPr>
        <p:spPr bwMode="auto">
          <a:xfrm>
            <a:off x="3975100" y="5413375"/>
            <a:ext cx="304800" cy="304800"/>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en-US" sz="1800" dirty="0">
              <a:solidFill>
                <a:srgbClr val="FF0000"/>
              </a:solidFill>
              <a:latin typeface="Arial" charset="0"/>
            </a:endParaRPr>
          </a:p>
        </p:txBody>
      </p:sp>
      <p:sp>
        <p:nvSpPr>
          <p:cNvPr id="34836" name="Oval 35"/>
          <p:cNvSpPr>
            <a:spLocks noChangeArrowheads="1"/>
          </p:cNvSpPr>
          <p:nvPr/>
        </p:nvSpPr>
        <p:spPr bwMode="auto">
          <a:xfrm>
            <a:off x="5537200" y="5400675"/>
            <a:ext cx="304800" cy="304800"/>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en-US" sz="1800" dirty="0">
              <a:solidFill>
                <a:srgbClr val="FF0000"/>
              </a:solidFill>
              <a:latin typeface="Arial" charset="0"/>
            </a:endParaRPr>
          </a:p>
        </p:txBody>
      </p:sp>
      <p:sp>
        <p:nvSpPr>
          <p:cNvPr id="34837" name="Oval 36"/>
          <p:cNvSpPr>
            <a:spLocks noChangeArrowheads="1"/>
          </p:cNvSpPr>
          <p:nvPr/>
        </p:nvSpPr>
        <p:spPr bwMode="auto">
          <a:xfrm>
            <a:off x="7239000" y="5413375"/>
            <a:ext cx="304800" cy="304800"/>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en-US" sz="1800" dirty="0">
              <a:solidFill>
                <a:srgbClr val="FF0000"/>
              </a:solidFill>
              <a:latin typeface="Arial" charset="0"/>
            </a:endParaRPr>
          </a:p>
        </p:txBody>
      </p:sp>
      <p:pic>
        <p:nvPicPr>
          <p:cNvPr id="23" name="Picture 13">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44523140"/>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4"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7655"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a:solidFill>
                  <a:schemeClr val="tx1"/>
                </a:solidFill>
                <a:latin typeface="Arial" charset="0"/>
              </a:rPr>
              <a:t>Phoenix Columns</a:t>
            </a:r>
          </a:p>
        </p:txBody>
      </p:sp>
      <p:pic>
        <p:nvPicPr>
          <p:cNvPr id="27656" name="Picture 4" descr="bb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7" name="Picture 5" descr="next">
            <a:hlinkClick r:id="" action="ppaction://hlinkshowjump?jump=nextslid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8" name="Picture 6" descr="back">
            <a:hlinkClick r:id="" action="ppaction://hlinkshowjump?jump=previous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9" name="Rectangle 8"/>
          <p:cNvSpPr>
            <a:spLocks noGrp="1" noChangeArrowheads="1"/>
          </p:cNvSpPr>
          <p:nvPr>
            <p:ph type="title"/>
          </p:nvPr>
        </p:nvSpPr>
        <p:spPr>
          <a:xfrm>
            <a:off x="609600" y="-1143000"/>
            <a:ext cx="8229600" cy="1143000"/>
          </a:xfrm>
        </p:spPr>
        <p:txBody>
          <a:bodyPr/>
          <a:lstStyle/>
          <a:p>
            <a:pPr eaLnBrk="1" hangingPunct="1"/>
            <a:r>
              <a:rPr lang="en-US" sz="3600" b="1" smtClean="0"/>
              <a:t>Iron and Steel – Phoenix Columns</a:t>
            </a:r>
          </a:p>
        </p:txBody>
      </p:sp>
      <p:sp>
        <p:nvSpPr>
          <p:cNvPr id="27660" name="Text Box 9"/>
          <p:cNvSpPr txBox="1">
            <a:spLocks noChangeArrowheads="1"/>
          </p:cNvSpPr>
          <p:nvPr/>
        </p:nvSpPr>
        <p:spPr bwMode="auto">
          <a:xfrm>
            <a:off x="0" y="5484813"/>
            <a:ext cx="9144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endParaRPr lang="en-US" sz="2800" b="0">
              <a:latin typeface="Arial" charset="0"/>
            </a:endParaRPr>
          </a:p>
        </p:txBody>
      </p:sp>
      <p:sp>
        <p:nvSpPr>
          <p:cNvPr id="27661" name="Text Box 10"/>
          <p:cNvSpPr txBox="1">
            <a:spLocks noChangeArrowheads="1"/>
          </p:cNvSpPr>
          <p:nvPr/>
        </p:nvSpPr>
        <p:spPr bwMode="auto">
          <a:xfrm>
            <a:off x="0" y="4953000"/>
            <a:ext cx="91440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sz="2800" b="0" dirty="0" smtClean="0">
                <a:latin typeface="Arial" charset="0"/>
              </a:rPr>
              <a:t>A special type of built-up wrought iron column. These </a:t>
            </a:r>
            <a:r>
              <a:rPr lang="en-US" sz="2800" b="0" dirty="0">
                <a:latin typeface="Arial" charset="0"/>
              </a:rPr>
              <a:t>columns feature a circular shape to them. They were generally used on pin-connected truss bridges, for various members and bracing.</a:t>
            </a:r>
          </a:p>
        </p:txBody>
      </p:sp>
      <p:pic>
        <p:nvPicPr>
          <p:cNvPr id="27650" name="Picture 14"/>
          <p:cNvPicPr>
            <a:picLocks noChangeAspect="1" noChangeArrowheads="1"/>
          </p:cNvPicPr>
          <p:nvPr/>
        </p:nvPicPr>
        <p:blipFill>
          <a:blip r:embed="rId5" cstate="print">
            <a:extLst>
              <a:ext uri="{28A0092B-C50C-407E-A947-70E740481C1C}">
                <a14:useLocalDpi xmlns:a14="http://schemas.microsoft.com/office/drawing/2010/main" val="0"/>
              </a:ext>
            </a:extLst>
          </a:blip>
          <a:srcRect r="40"/>
          <a:stretch>
            <a:fillRect/>
          </a:stretch>
        </p:blipFill>
        <p:spPr bwMode="auto">
          <a:xfrm>
            <a:off x="457200" y="914400"/>
            <a:ext cx="2057400" cy="406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651" name="Picture 15"/>
          <p:cNvPicPr>
            <a:picLocks noChangeAspect="1" noChangeArrowheads="1"/>
          </p:cNvPicPr>
          <p:nvPr/>
        </p:nvPicPr>
        <p:blipFill>
          <a:blip r:embed="rId6" cstate="print">
            <a:extLst>
              <a:ext uri="{28A0092B-C50C-407E-A947-70E740481C1C}">
                <a14:useLocalDpi xmlns:a14="http://schemas.microsoft.com/office/drawing/2010/main" val="0"/>
              </a:ext>
            </a:extLst>
          </a:blip>
          <a:srcRect b="-61"/>
          <a:stretch>
            <a:fillRect/>
          </a:stretch>
        </p:blipFill>
        <p:spPr bwMode="auto">
          <a:xfrm>
            <a:off x="2514600" y="914400"/>
            <a:ext cx="5418138"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652" name="Picture 1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514600" y="2667000"/>
            <a:ext cx="3089275" cy="231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653" name="Picture 17"/>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562600" y="2667000"/>
            <a:ext cx="3048000" cy="2312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13">
            <a:hlinkClick r:id="rId9" action="ppaction://hlinksldjump"/>
          </p:cNvPr>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6123959"/>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5" name="Picture 5" descr="G:\HistoricBridges.org\Resources\Programs\Resize Drag and Drop\Resize to 1600\a8434uqn.bmp.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94636" y="947058"/>
            <a:ext cx="5921375" cy="2170205"/>
          </a:xfrm>
          <a:prstGeom prst="rect">
            <a:avLst/>
          </a:prstGeom>
          <a:noFill/>
          <a:extLst>
            <a:ext uri="{909E8E84-426E-40DD-AFC4-6F175D3DCCD1}">
              <a14:hiddenFill xmlns:a14="http://schemas.microsoft.com/office/drawing/2010/main">
                <a:solidFill>
                  <a:srgbClr val="FFFFFF"/>
                </a:solidFill>
              </a14:hiddenFill>
            </a:ext>
          </a:extLst>
        </p:spPr>
      </p:pic>
      <p:sp>
        <p:nvSpPr>
          <p:cNvPr id="27654" name="Rectangle 2"/>
          <p:cNvSpPr>
            <a:spLocks noChangeArrowheads="1"/>
          </p:cNvSpPr>
          <p:nvPr/>
        </p:nvSpPr>
        <p:spPr bwMode="auto">
          <a:xfrm>
            <a:off x="0" y="0"/>
            <a:ext cx="9144000" cy="8382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27655" name="Text Box 3"/>
          <p:cNvSpPr txBox="1">
            <a:spLocks noChangeArrowheads="1"/>
          </p:cNvSpPr>
          <p:nvPr/>
        </p:nvSpPr>
        <p:spPr bwMode="auto">
          <a:xfrm>
            <a:off x="1828800" y="120650"/>
            <a:ext cx="7315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algn="r" eaLnBrk="1" hangingPunct="1">
              <a:spcBef>
                <a:spcPct val="50000"/>
              </a:spcBef>
            </a:pPr>
            <a:r>
              <a:rPr lang="en-US">
                <a:solidFill>
                  <a:schemeClr val="tx1"/>
                </a:solidFill>
                <a:latin typeface="Arial" charset="0"/>
              </a:rPr>
              <a:t>Phoenix Columns</a:t>
            </a:r>
          </a:p>
        </p:txBody>
      </p:sp>
      <p:pic>
        <p:nvPicPr>
          <p:cNvPr id="27656" name="Picture 4" descr="bba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838200"/>
            <a:ext cx="91440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7" name="Picture 5" descr="next">
            <a:hlinkClick r:id="" action="ppaction://hlinkshowjump?jump=nextslid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0225" y="-19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8" name="Picture 6" descr="back">
            <a:hlinkClick r:id="" action="ppaction://hlinkshowjump?jump=previousslid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00225" y="400050"/>
            <a:ext cx="91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9" name="Rectangle 8"/>
          <p:cNvSpPr>
            <a:spLocks noGrp="1" noChangeArrowheads="1"/>
          </p:cNvSpPr>
          <p:nvPr>
            <p:ph type="title"/>
          </p:nvPr>
        </p:nvSpPr>
        <p:spPr>
          <a:xfrm>
            <a:off x="609600" y="-1143000"/>
            <a:ext cx="8229600" cy="1143000"/>
          </a:xfrm>
        </p:spPr>
        <p:txBody>
          <a:bodyPr/>
          <a:lstStyle/>
          <a:p>
            <a:pPr eaLnBrk="1" hangingPunct="1"/>
            <a:r>
              <a:rPr lang="en-US" sz="3600" b="1" smtClean="0"/>
              <a:t>Iron and Steel – Phoenix Columns</a:t>
            </a:r>
          </a:p>
        </p:txBody>
      </p:sp>
      <p:sp>
        <p:nvSpPr>
          <p:cNvPr id="27660" name="Text Box 9"/>
          <p:cNvSpPr txBox="1">
            <a:spLocks noChangeArrowheads="1"/>
          </p:cNvSpPr>
          <p:nvPr/>
        </p:nvSpPr>
        <p:spPr bwMode="auto">
          <a:xfrm>
            <a:off x="0" y="5484813"/>
            <a:ext cx="9144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endParaRPr lang="en-US" sz="2800" b="0">
              <a:latin typeface="Arial" charset="0"/>
            </a:endParaRPr>
          </a:p>
        </p:txBody>
      </p:sp>
      <p:sp>
        <p:nvSpPr>
          <p:cNvPr id="27661" name="Text Box 10"/>
          <p:cNvSpPr txBox="1">
            <a:spLocks noChangeArrowheads="1"/>
          </p:cNvSpPr>
          <p:nvPr/>
        </p:nvSpPr>
        <p:spPr bwMode="auto">
          <a:xfrm>
            <a:off x="4763" y="5095984"/>
            <a:ext cx="91440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600" b="1">
                <a:solidFill>
                  <a:schemeClr val="tx2"/>
                </a:solidFill>
                <a:latin typeface="Verdana" pitchFamily="34" charset="0"/>
              </a:defRPr>
            </a:lvl1pPr>
            <a:lvl2pPr marL="742950" indent="-285750" eaLnBrk="0" hangingPunct="0">
              <a:defRPr sz="3600" b="1">
                <a:solidFill>
                  <a:schemeClr val="tx2"/>
                </a:solidFill>
                <a:latin typeface="Verdana" pitchFamily="34" charset="0"/>
              </a:defRPr>
            </a:lvl2pPr>
            <a:lvl3pPr marL="1143000" indent="-228600" eaLnBrk="0" hangingPunct="0">
              <a:defRPr sz="3600" b="1">
                <a:solidFill>
                  <a:schemeClr val="tx2"/>
                </a:solidFill>
                <a:latin typeface="Verdana" pitchFamily="34" charset="0"/>
              </a:defRPr>
            </a:lvl3pPr>
            <a:lvl4pPr marL="1600200" indent="-228600" eaLnBrk="0" hangingPunct="0">
              <a:defRPr sz="3600" b="1">
                <a:solidFill>
                  <a:schemeClr val="tx2"/>
                </a:solidFill>
                <a:latin typeface="Verdana" pitchFamily="34" charset="0"/>
              </a:defRPr>
            </a:lvl4pPr>
            <a:lvl5pPr marL="2057400" indent="-228600" eaLnBrk="0" hangingPunct="0">
              <a:defRPr sz="3600" b="1">
                <a:solidFill>
                  <a:schemeClr val="tx2"/>
                </a:solidFill>
                <a:latin typeface="Verdana" pitchFamily="34" charset="0"/>
              </a:defRPr>
            </a:lvl5pPr>
            <a:lvl6pPr marL="2514600" indent="-228600" eaLnBrk="0" fontAlgn="base" hangingPunct="0">
              <a:spcBef>
                <a:spcPct val="0"/>
              </a:spcBef>
              <a:spcAft>
                <a:spcPct val="0"/>
              </a:spcAft>
              <a:defRPr sz="3600" b="1">
                <a:solidFill>
                  <a:schemeClr val="tx2"/>
                </a:solidFill>
                <a:latin typeface="Verdana" pitchFamily="34" charset="0"/>
              </a:defRPr>
            </a:lvl6pPr>
            <a:lvl7pPr marL="2971800" indent="-228600" eaLnBrk="0" fontAlgn="base" hangingPunct="0">
              <a:spcBef>
                <a:spcPct val="0"/>
              </a:spcBef>
              <a:spcAft>
                <a:spcPct val="0"/>
              </a:spcAft>
              <a:defRPr sz="3600" b="1">
                <a:solidFill>
                  <a:schemeClr val="tx2"/>
                </a:solidFill>
                <a:latin typeface="Verdana" pitchFamily="34" charset="0"/>
              </a:defRPr>
            </a:lvl7pPr>
            <a:lvl8pPr marL="3429000" indent="-228600" eaLnBrk="0" fontAlgn="base" hangingPunct="0">
              <a:spcBef>
                <a:spcPct val="0"/>
              </a:spcBef>
              <a:spcAft>
                <a:spcPct val="0"/>
              </a:spcAft>
              <a:defRPr sz="3600" b="1">
                <a:solidFill>
                  <a:schemeClr val="tx2"/>
                </a:solidFill>
                <a:latin typeface="Verdana" pitchFamily="34" charset="0"/>
              </a:defRPr>
            </a:lvl8pPr>
            <a:lvl9pPr marL="3886200" indent="-228600" eaLnBrk="0" fontAlgn="base" hangingPunct="0">
              <a:spcBef>
                <a:spcPct val="0"/>
              </a:spcBef>
              <a:spcAft>
                <a:spcPct val="0"/>
              </a:spcAft>
              <a:defRPr sz="3600" b="1">
                <a:solidFill>
                  <a:schemeClr val="tx2"/>
                </a:solidFill>
                <a:latin typeface="Verdana" pitchFamily="34" charset="0"/>
              </a:defRPr>
            </a:lvl9pPr>
          </a:lstStyle>
          <a:p>
            <a:pPr eaLnBrk="1" hangingPunct="1">
              <a:spcBef>
                <a:spcPct val="50000"/>
              </a:spcBef>
            </a:pPr>
            <a:r>
              <a:rPr lang="en-US" sz="2800" b="0" dirty="0" smtClean="0">
                <a:latin typeface="Arial" charset="0"/>
              </a:rPr>
              <a:t>Phoenix Columns were invented and patented by Phoenix Iron Company of Phoenixville and Philadelphia, and the related Phoenix Bridge Company built bridges with them.</a:t>
            </a:r>
          </a:p>
        </p:txBody>
      </p:sp>
      <p:pic>
        <p:nvPicPr>
          <p:cNvPr id="15" name="Picture 13">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763" y="1638"/>
            <a:ext cx="1819275" cy="8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2" name="Picture 2" descr="G:\HistoricBridges.org\Resources\Programs\Resize Drag and Drop\Resize to 1600\BookReaderImages.jpg"/>
          <p:cNvPicPr>
            <a:picLocks noChangeAspect="1" noChangeArrowheads="1"/>
          </p:cNvPicPr>
          <p:nvPr/>
        </p:nvPicPr>
        <p:blipFill rotWithShape="1">
          <a:blip r:embed="rId8">
            <a:extLst>
              <a:ext uri="{28A0092B-C50C-407E-A947-70E740481C1C}">
                <a14:useLocalDpi xmlns:a14="http://schemas.microsoft.com/office/drawing/2010/main" val="0"/>
              </a:ext>
            </a:extLst>
          </a:blip>
          <a:srcRect t="7790" b="9884"/>
          <a:stretch/>
        </p:blipFill>
        <p:spPr bwMode="auto">
          <a:xfrm>
            <a:off x="0" y="936171"/>
            <a:ext cx="2794636" cy="4159814"/>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G:\HistoricBridges.org\Resources\Programs\Resize Drag and Drop\Resize to 1600\BookReaderImages.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23806" t="31969" r="22420" b="37881"/>
          <a:stretch/>
        </p:blipFill>
        <p:spPr bwMode="auto">
          <a:xfrm>
            <a:off x="7010400" y="2977818"/>
            <a:ext cx="2133600" cy="2128602"/>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G:\HistoricBridges.org\Resources\Programs\Resize Drag and Drop\Resize to 1600\2.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200400" y="3199359"/>
            <a:ext cx="3528643" cy="1847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6695581"/>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600" b="1" i="0" u="none" strike="noStrike" cap="none" normalizeH="0" baseline="0" smtClean="0">
            <a:ln>
              <a:noFill/>
            </a:ln>
            <a:solidFill>
              <a:schemeClr val="tx2"/>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600" b="1" i="0" u="none" strike="noStrike" cap="none" normalizeH="0" baseline="0" smtClean="0">
            <a:ln>
              <a:noFill/>
            </a:ln>
            <a:solidFill>
              <a:schemeClr val="tx2"/>
            </a:solidFill>
            <a:effectLst/>
            <a:latin typeface="Verdana"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16832</TotalTime>
  <Words>1890</Words>
  <Application>Microsoft Office PowerPoint</Application>
  <PresentationFormat>On-screen Show (4:3)</PresentationFormat>
  <Paragraphs>250</Paragraphs>
  <Slides>56</Slides>
  <Notes>11</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56</vt:i4>
      </vt:variant>
    </vt:vector>
  </HeadingPairs>
  <TitlesOfParts>
    <vt:vector size="62" baseType="lpstr">
      <vt:lpstr>Arial</vt:lpstr>
      <vt:lpstr>Calibri</vt:lpstr>
      <vt:lpstr>Verdana</vt:lpstr>
      <vt:lpstr>Default Design</vt:lpstr>
      <vt:lpstr>Office Theme</vt:lpstr>
      <vt:lpstr>1_Default Design</vt:lpstr>
      <vt:lpstr>Starting Slide</vt:lpstr>
      <vt:lpstr>Logo and Title</vt:lpstr>
      <vt:lpstr>Introduction: About Me</vt:lpstr>
      <vt:lpstr>Super and Sub Structures</vt:lpstr>
      <vt:lpstr>Truss Bridge Forces</vt:lpstr>
      <vt:lpstr>Truss Connections</vt:lpstr>
      <vt:lpstr>Truss Connections</vt:lpstr>
      <vt:lpstr>Iron and Steel – Phoenix Columns</vt:lpstr>
      <vt:lpstr>Iron and Steel – Phoenix Columns</vt:lpstr>
      <vt:lpstr>Iron and Steel – Phoenix Columns</vt:lpstr>
      <vt:lpstr>Phoenix Bridge</vt:lpstr>
      <vt:lpstr>Phoenix Bridge</vt:lpstr>
      <vt:lpstr>Two More Phoenix Trusses</vt:lpstr>
      <vt:lpstr>CR-616 Wallens Creek</vt:lpstr>
      <vt:lpstr>Crab Run Bridge</vt:lpstr>
      <vt:lpstr>Crab Run Bridge</vt:lpstr>
      <vt:lpstr>Featherbed Lane Bridge</vt:lpstr>
      <vt:lpstr>Featherbed Lane Bridge</vt:lpstr>
      <vt:lpstr>Linville Creek Bridge</vt:lpstr>
      <vt:lpstr>Linville Creek Bridge</vt:lpstr>
      <vt:lpstr>Aden Road Bridge</vt:lpstr>
      <vt:lpstr>Iron and Steel – Keystone Columns</vt:lpstr>
      <vt:lpstr>Remington Bridge</vt:lpstr>
      <vt:lpstr>Waterloo Bridge</vt:lpstr>
      <vt:lpstr>Waterloo Bridge</vt:lpstr>
      <vt:lpstr>Pittsburgh Bridge Co.</vt:lpstr>
      <vt:lpstr>Fink Truss Bridge</vt:lpstr>
      <vt:lpstr>Fink Truss Bridge</vt:lpstr>
      <vt:lpstr>Other Metal Truss Bridges</vt:lpstr>
      <vt:lpstr>Little River Turnpike Bridge</vt:lpstr>
      <vt:lpstr>Goose Creek Bridge</vt:lpstr>
      <vt:lpstr>Daniel B. Luten (1869-1946)</vt:lpstr>
      <vt:lpstr>Luten: The Salesman</vt:lpstr>
      <vt:lpstr>Luten In Fauquier County</vt:lpstr>
      <vt:lpstr>Luten: Fairground Rd. Bridge</vt:lpstr>
      <vt:lpstr>James River Bridge</vt:lpstr>
      <vt:lpstr>Through Arch Bridge Basics</vt:lpstr>
      <vt:lpstr>US-1 Stony Creek Bridge</vt:lpstr>
      <vt:lpstr>Suspension Footbridges</vt:lpstr>
      <vt:lpstr>Suspension Footbridges</vt:lpstr>
      <vt:lpstr>Suspension Footbridges</vt:lpstr>
      <vt:lpstr>Suspension Footbridges</vt:lpstr>
      <vt:lpstr>Bridge Restoration Experience</vt:lpstr>
      <vt:lpstr>Example: State Street Bridge, Bridgeport , Michigan</vt:lpstr>
      <vt:lpstr>Example: State Street Bridge, Bridgeport , Michigan</vt:lpstr>
      <vt:lpstr>The Restoration:  Replicating Portions of Beams</vt:lpstr>
      <vt:lpstr>2017: Notable Bridge Projects: MDOT Riveting Projects</vt:lpstr>
      <vt:lpstr>2017: Notable Bridge Projects: MDOT Riveting Projects</vt:lpstr>
      <vt:lpstr>Procurement With Bach Steel Two Possible Approaches</vt:lpstr>
      <vt:lpstr>Procurement With Bach Steel Two Possible Approaches</vt:lpstr>
      <vt:lpstr>Consequences of Inexperienced Contractors On Specialty Work</vt:lpstr>
      <vt:lpstr>Consequences of Inexperienced Contractors On Specialty Work</vt:lpstr>
      <vt:lpstr>Benefits of Experienced Engineers</vt:lpstr>
      <vt:lpstr>Typical vs Unique</vt:lpstr>
      <vt:lpstr>Possibilities?</vt:lpstr>
      <vt:lpstr>Conclusion/Questions</vt:lpstr>
    </vt:vector>
  </TitlesOfParts>
  <Company>Historic Bridges of Michigan and Elsewhere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Nathan Holth</dc:creator>
  <cp:lastModifiedBy>Nels Raynor</cp:lastModifiedBy>
  <cp:revision>649</cp:revision>
  <cp:lastPrinted>2016-05-24T06:43:43Z</cp:lastPrinted>
  <dcterms:created xsi:type="dcterms:W3CDTF">2007-04-30T01:28:41Z</dcterms:created>
  <dcterms:modified xsi:type="dcterms:W3CDTF">2017-05-17T17:42:21Z</dcterms:modified>
</cp:coreProperties>
</file>